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74"/>
  </p:notesMasterIdLst>
  <p:sldIdLst>
    <p:sldId id="372" r:id="rId3"/>
    <p:sldId id="1164" r:id="rId4"/>
    <p:sldId id="279" r:id="rId5"/>
    <p:sldId id="1650" r:id="rId6"/>
    <p:sldId id="1768" r:id="rId7"/>
    <p:sldId id="1168" r:id="rId8"/>
    <p:sldId id="1169" r:id="rId9"/>
    <p:sldId id="1171" r:id="rId10"/>
    <p:sldId id="1172" r:id="rId11"/>
    <p:sldId id="1178" r:id="rId12"/>
    <p:sldId id="351" r:id="rId13"/>
    <p:sldId id="262" r:id="rId14"/>
    <p:sldId id="283" r:id="rId15"/>
    <p:sldId id="1738" r:id="rId16"/>
    <p:sldId id="292" r:id="rId17"/>
    <p:sldId id="1766" r:id="rId18"/>
    <p:sldId id="1676" r:id="rId19"/>
    <p:sldId id="1740" r:id="rId20"/>
    <p:sldId id="1612" r:id="rId21"/>
    <p:sldId id="1613" r:id="rId22"/>
    <p:sldId id="1183" r:id="rId23"/>
    <p:sldId id="1185" r:id="rId24"/>
    <p:sldId id="1227" r:id="rId25"/>
    <p:sldId id="1345" r:id="rId26"/>
    <p:sldId id="1413" r:id="rId27"/>
    <p:sldId id="1741" r:id="rId28"/>
    <p:sldId id="1742" r:id="rId29"/>
    <p:sldId id="1624" r:id="rId30"/>
    <p:sldId id="1615" r:id="rId31"/>
    <p:sldId id="1610" r:id="rId32"/>
    <p:sldId id="1743" r:id="rId33"/>
    <p:sldId id="1767" r:id="rId34"/>
    <p:sldId id="1678" r:id="rId35"/>
    <p:sldId id="302" r:id="rId36"/>
    <p:sldId id="1686" r:id="rId37"/>
    <p:sldId id="1745" r:id="rId38"/>
    <p:sldId id="1746" r:id="rId39"/>
    <p:sldId id="1747" r:id="rId40"/>
    <p:sldId id="1749" r:id="rId41"/>
    <p:sldId id="1753" r:id="rId42"/>
    <p:sldId id="1752" r:id="rId43"/>
    <p:sldId id="1755" r:id="rId44"/>
    <p:sldId id="1697" r:id="rId45"/>
    <p:sldId id="1702" r:id="rId46"/>
    <p:sldId id="1773" r:id="rId47"/>
    <p:sldId id="1775" r:id="rId48"/>
    <p:sldId id="1774" r:id="rId49"/>
    <p:sldId id="1776" r:id="rId50"/>
    <p:sldId id="1756" r:id="rId51"/>
    <p:sldId id="354" r:id="rId52"/>
    <p:sldId id="335" r:id="rId53"/>
    <p:sldId id="336" r:id="rId54"/>
    <p:sldId id="337" r:id="rId55"/>
    <p:sldId id="340" r:id="rId56"/>
    <p:sldId id="346" r:id="rId57"/>
    <p:sldId id="355" r:id="rId58"/>
    <p:sldId id="1684" r:id="rId59"/>
    <p:sldId id="350" r:id="rId60"/>
    <p:sldId id="635" r:id="rId61"/>
    <p:sldId id="1757" r:id="rId62"/>
    <p:sldId id="1758" r:id="rId63"/>
    <p:sldId id="1759" r:id="rId64"/>
    <p:sldId id="1762" r:id="rId65"/>
    <p:sldId id="1769" r:id="rId66"/>
    <p:sldId id="1721" r:id="rId67"/>
    <p:sldId id="1770" r:id="rId68"/>
    <p:sldId id="1764" r:id="rId69"/>
    <p:sldId id="1772" r:id="rId70"/>
    <p:sldId id="285" r:id="rId71"/>
    <p:sldId id="1771" r:id="rId72"/>
    <p:sldId id="1479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uncan Campbell Thomas" initials="DCT" lastIdx="9" clrIdx="0">
    <p:extLst>
      <p:ext uri="{19B8F6BF-5375-455C-9EA6-DF929625EA0E}">
        <p15:presenceInfo xmlns:p15="http://schemas.microsoft.com/office/powerpoint/2012/main" userId="S::dthomas@usc.edu::2015c025-e239-4271-8129-05a49bf9979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9E1435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533" autoAdjust="0"/>
    <p:restoredTop sz="94660"/>
  </p:normalViewPr>
  <p:slideViewPr>
    <p:cSldViewPr snapToGrid="0">
      <p:cViewPr varScale="1">
        <p:scale>
          <a:sx n="67" d="100"/>
          <a:sy n="67" d="100"/>
        </p:scale>
        <p:origin x="27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276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43DA17-4CC3-4C11-9E57-CD1FE23D330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0AE2D7-DD6B-4CD6-A095-A295C9BCAF25}">
      <dgm:prSet custT="1"/>
      <dgm:spPr/>
      <dgm:t>
        <a:bodyPr/>
        <a:lstStyle/>
        <a:p>
          <a:r>
            <a:rPr lang="en-US" sz="3200" dirty="0"/>
            <a:t>We want to understand something about etiology or underlying biology</a:t>
          </a:r>
        </a:p>
      </dgm:t>
    </dgm:pt>
    <dgm:pt modelId="{BCC6DD48-3932-483E-907E-71DB3E6C7308}" type="parTrans" cxnId="{E45AB2DE-A252-43F1-A756-98FDFFC8E671}">
      <dgm:prSet/>
      <dgm:spPr/>
      <dgm:t>
        <a:bodyPr/>
        <a:lstStyle/>
        <a:p>
          <a:endParaRPr lang="en-US"/>
        </a:p>
      </dgm:t>
    </dgm:pt>
    <dgm:pt modelId="{9582A1F9-9D0C-4391-BB71-603ACBCFE4FA}" type="sibTrans" cxnId="{E45AB2DE-A252-43F1-A756-98FDFFC8E671}">
      <dgm:prSet/>
      <dgm:spPr/>
      <dgm:t>
        <a:bodyPr/>
        <a:lstStyle/>
        <a:p>
          <a:endParaRPr lang="en-US"/>
        </a:p>
      </dgm:t>
    </dgm:pt>
    <dgm:pt modelId="{DC674A1C-05BA-49D8-AF88-B848FE35819D}">
      <dgm:prSet custT="1"/>
      <dgm:spPr/>
      <dgm:t>
        <a:bodyPr/>
        <a:lstStyle/>
        <a:p>
          <a:r>
            <a:rPr lang="en-US" sz="2800" i="1" dirty="0"/>
            <a:t>e.g. Environmental exposures and genes in the oxidative stress pathway</a:t>
          </a:r>
          <a:endParaRPr lang="en-US" sz="2800" dirty="0"/>
        </a:p>
      </dgm:t>
    </dgm:pt>
    <dgm:pt modelId="{6CE02C3A-20DD-4161-A943-175DEFC34B5C}" type="parTrans" cxnId="{DB14166F-3CF2-4CF4-B459-F49BB5B48EF5}">
      <dgm:prSet/>
      <dgm:spPr/>
      <dgm:t>
        <a:bodyPr/>
        <a:lstStyle/>
        <a:p>
          <a:endParaRPr lang="en-US"/>
        </a:p>
      </dgm:t>
    </dgm:pt>
    <dgm:pt modelId="{AA4DEDD4-28A9-4C34-B656-651F97F78DCB}" type="sibTrans" cxnId="{DB14166F-3CF2-4CF4-B459-F49BB5B48EF5}">
      <dgm:prSet/>
      <dgm:spPr/>
      <dgm:t>
        <a:bodyPr/>
        <a:lstStyle/>
        <a:p>
          <a:endParaRPr lang="en-US"/>
        </a:p>
      </dgm:t>
    </dgm:pt>
    <dgm:pt modelId="{7423EDF3-7D77-4677-AF32-9D95361FD318}">
      <dgm:prSet custT="1"/>
      <dgm:spPr/>
      <dgm:t>
        <a:bodyPr/>
        <a:lstStyle/>
        <a:p>
          <a:r>
            <a:rPr lang="en-US" sz="3200" dirty="0"/>
            <a:t>We want to build better prognostic models</a:t>
          </a:r>
        </a:p>
      </dgm:t>
    </dgm:pt>
    <dgm:pt modelId="{38EA793B-9003-4782-B764-EAB762EC47B5}" type="parTrans" cxnId="{B8EA5656-A9DE-45E4-B655-30BBA5634435}">
      <dgm:prSet/>
      <dgm:spPr/>
      <dgm:t>
        <a:bodyPr/>
        <a:lstStyle/>
        <a:p>
          <a:endParaRPr lang="en-US"/>
        </a:p>
      </dgm:t>
    </dgm:pt>
    <dgm:pt modelId="{44BA4603-EBB6-49C8-96F4-DC08A6ADA249}" type="sibTrans" cxnId="{B8EA5656-A9DE-45E4-B655-30BBA5634435}">
      <dgm:prSet/>
      <dgm:spPr/>
      <dgm:t>
        <a:bodyPr/>
        <a:lstStyle/>
        <a:p>
          <a:endParaRPr lang="en-US"/>
        </a:p>
      </dgm:t>
    </dgm:pt>
    <dgm:pt modelId="{2DFF6CBE-0E05-4F15-8484-1A4836AF086C}">
      <dgm:prSet custT="1"/>
      <dgm:spPr/>
      <dgm:t>
        <a:bodyPr/>
        <a:lstStyle/>
        <a:p>
          <a:r>
            <a:rPr lang="en-US" sz="2800" i="1" dirty="0"/>
            <a:t>e.g. Use genotype to inform choice of treatment or dietary recommendations</a:t>
          </a:r>
          <a:endParaRPr lang="en-US" sz="2800" dirty="0"/>
        </a:p>
      </dgm:t>
    </dgm:pt>
    <dgm:pt modelId="{A0104276-8DBE-4C52-9EB1-AD815396C64B}" type="parTrans" cxnId="{DAD24CD6-559B-4C07-AC9E-87F9F5221467}">
      <dgm:prSet/>
      <dgm:spPr/>
      <dgm:t>
        <a:bodyPr/>
        <a:lstStyle/>
        <a:p>
          <a:endParaRPr lang="en-US"/>
        </a:p>
      </dgm:t>
    </dgm:pt>
    <dgm:pt modelId="{6D0C334E-1E27-46CA-B284-3AAC8ED3E44A}" type="sibTrans" cxnId="{DAD24CD6-559B-4C07-AC9E-87F9F5221467}">
      <dgm:prSet/>
      <dgm:spPr/>
      <dgm:t>
        <a:bodyPr/>
        <a:lstStyle/>
        <a:p>
          <a:endParaRPr lang="en-US"/>
        </a:p>
      </dgm:t>
    </dgm:pt>
    <dgm:pt modelId="{18CEF734-BC4C-45CA-8DD2-2F2638C35D78}" type="pres">
      <dgm:prSet presAssocID="{8843DA17-4CC3-4C11-9E57-CD1FE23D3300}" presName="linear" presStyleCnt="0">
        <dgm:presLayoutVars>
          <dgm:animLvl val="lvl"/>
          <dgm:resizeHandles val="exact"/>
        </dgm:presLayoutVars>
      </dgm:prSet>
      <dgm:spPr/>
    </dgm:pt>
    <dgm:pt modelId="{D3C4C663-8744-41D8-B63C-CCDA301E0C74}" type="pres">
      <dgm:prSet presAssocID="{670AE2D7-DD6B-4CD6-A095-A295C9BCAF25}" presName="parentText" presStyleLbl="node1" presStyleIdx="0" presStyleCnt="2" custScaleY="79569">
        <dgm:presLayoutVars>
          <dgm:chMax val="0"/>
          <dgm:bulletEnabled val="1"/>
        </dgm:presLayoutVars>
      </dgm:prSet>
      <dgm:spPr/>
    </dgm:pt>
    <dgm:pt modelId="{4132E73F-F03A-45C2-9856-2EC93258C6DA}" type="pres">
      <dgm:prSet presAssocID="{670AE2D7-DD6B-4CD6-A095-A295C9BCAF25}" presName="childText" presStyleLbl="revTx" presStyleIdx="0" presStyleCnt="2">
        <dgm:presLayoutVars>
          <dgm:bulletEnabled val="1"/>
        </dgm:presLayoutVars>
      </dgm:prSet>
      <dgm:spPr/>
    </dgm:pt>
    <dgm:pt modelId="{07589A55-536C-4732-AB8D-3DDC5B11BC97}" type="pres">
      <dgm:prSet presAssocID="{7423EDF3-7D77-4677-AF32-9D95361FD318}" presName="parentText" presStyleLbl="node1" presStyleIdx="1" presStyleCnt="2" custScaleY="79036">
        <dgm:presLayoutVars>
          <dgm:chMax val="0"/>
          <dgm:bulletEnabled val="1"/>
        </dgm:presLayoutVars>
      </dgm:prSet>
      <dgm:spPr/>
    </dgm:pt>
    <dgm:pt modelId="{46FCCD94-C35E-46EB-9D01-D54F62042FAD}" type="pres">
      <dgm:prSet presAssocID="{7423EDF3-7D77-4677-AF32-9D95361FD318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1340A31-B247-4B5A-8859-BB81D77D8CF9}" type="presOf" srcId="{8843DA17-4CC3-4C11-9E57-CD1FE23D3300}" destId="{18CEF734-BC4C-45CA-8DD2-2F2638C35D78}" srcOrd="0" destOrd="0" presId="urn:microsoft.com/office/officeart/2005/8/layout/vList2"/>
    <dgm:cxn modelId="{DB14166F-3CF2-4CF4-B459-F49BB5B48EF5}" srcId="{670AE2D7-DD6B-4CD6-A095-A295C9BCAF25}" destId="{DC674A1C-05BA-49D8-AF88-B848FE35819D}" srcOrd="0" destOrd="0" parTransId="{6CE02C3A-20DD-4161-A943-175DEFC34B5C}" sibTransId="{AA4DEDD4-28A9-4C34-B656-651F97F78DCB}"/>
    <dgm:cxn modelId="{B8EA5656-A9DE-45E4-B655-30BBA5634435}" srcId="{8843DA17-4CC3-4C11-9E57-CD1FE23D3300}" destId="{7423EDF3-7D77-4677-AF32-9D95361FD318}" srcOrd="1" destOrd="0" parTransId="{38EA793B-9003-4782-B764-EAB762EC47B5}" sibTransId="{44BA4603-EBB6-49C8-96F4-DC08A6ADA249}"/>
    <dgm:cxn modelId="{29F5E27E-5AA3-43F3-BF3C-FB4CB5D8350A}" type="presOf" srcId="{2DFF6CBE-0E05-4F15-8484-1A4836AF086C}" destId="{46FCCD94-C35E-46EB-9D01-D54F62042FAD}" srcOrd="0" destOrd="0" presId="urn:microsoft.com/office/officeart/2005/8/layout/vList2"/>
    <dgm:cxn modelId="{2208DF84-A32D-4516-8CD3-9238A4AF114F}" type="presOf" srcId="{DC674A1C-05BA-49D8-AF88-B848FE35819D}" destId="{4132E73F-F03A-45C2-9856-2EC93258C6DA}" srcOrd="0" destOrd="0" presId="urn:microsoft.com/office/officeart/2005/8/layout/vList2"/>
    <dgm:cxn modelId="{09FA72C9-308B-4F0B-A1B7-E363A27BF591}" type="presOf" srcId="{7423EDF3-7D77-4677-AF32-9D95361FD318}" destId="{07589A55-536C-4732-AB8D-3DDC5B11BC97}" srcOrd="0" destOrd="0" presId="urn:microsoft.com/office/officeart/2005/8/layout/vList2"/>
    <dgm:cxn modelId="{DAD24CD6-559B-4C07-AC9E-87F9F5221467}" srcId="{7423EDF3-7D77-4677-AF32-9D95361FD318}" destId="{2DFF6CBE-0E05-4F15-8484-1A4836AF086C}" srcOrd="0" destOrd="0" parTransId="{A0104276-8DBE-4C52-9EB1-AD815396C64B}" sibTransId="{6D0C334E-1E27-46CA-B284-3AAC8ED3E44A}"/>
    <dgm:cxn modelId="{E45AB2DE-A252-43F1-A756-98FDFFC8E671}" srcId="{8843DA17-4CC3-4C11-9E57-CD1FE23D3300}" destId="{670AE2D7-DD6B-4CD6-A095-A295C9BCAF25}" srcOrd="0" destOrd="0" parTransId="{BCC6DD48-3932-483E-907E-71DB3E6C7308}" sibTransId="{9582A1F9-9D0C-4391-BB71-603ACBCFE4FA}"/>
    <dgm:cxn modelId="{0577E8F9-9303-4FB2-8D33-01770285F452}" type="presOf" srcId="{670AE2D7-DD6B-4CD6-A095-A295C9BCAF25}" destId="{D3C4C663-8744-41D8-B63C-CCDA301E0C74}" srcOrd="0" destOrd="0" presId="urn:microsoft.com/office/officeart/2005/8/layout/vList2"/>
    <dgm:cxn modelId="{B3FB5CF5-7BAE-4395-A0CC-D0B58A9CE48F}" type="presParOf" srcId="{18CEF734-BC4C-45CA-8DD2-2F2638C35D78}" destId="{D3C4C663-8744-41D8-B63C-CCDA301E0C74}" srcOrd="0" destOrd="0" presId="urn:microsoft.com/office/officeart/2005/8/layout/vList2"/>
    <dgm:cxn modelId="{27EF0580-B6AC-452F-B4CF-65B144DDBD84}" type="presParOf" srcId="{18CEF734-BC4C-45CA-8DD2-2F2638C35D78}" destId="{4132E73F-F03A-45C2-9856-2EC93258C6DA}" srcOrd="1" destOrd="0" presId="urn:microsoft.com/office/officeart/2005/8/layout/vList2"/>
    <dgm:cxn modelId="{F5E7616D-EF43-4818-9B6A-20D3EBC1344B}" type="presParOf" srcId="{18CEF734-BC4C-45CA-8DD2-2F2638C35D78}" destId="{07589A55-536C-4732-AB8D-3DDC5B11BC97}" srcOrd="2" destOrd="0" presId="urn:microsoft.com/office/officeart/2005/8/layout/vList2"/>
    <dgm:cxn modelId="{2DFEE949-C70B-40A1-A86D-7EA21C69CD84}" type="presParOf" srcId="{18CEF734-BC4C-45CA-8DD2-2F2638C35D78}" destId="{46FCCD94-C35E-46EB-9D01-D54F62042FAD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43DA17-4CC3-4C11-9E57-CD1FE23D330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0AE2D7-DD6B-4CD6-A095-A295C9BCAF25}">
      <dgm:prSet custT="1"/>
      <dgm:spPr/>
      <dgm:t>
        <a:bodyPr/>
        <a:lstStyle/>
        <a:p>
          <a:r>
            <a:rPr lang="en-US" sz="3200" dirty="0"/>
            <a:t>G is important and we want to identify possible higher-penetrance subgroups</a:t>
          </a:r>
        </a:p>
      </dgm:t>
    </dgm:pt>
    <dgm:pt modelId="{BCC6DD48-3932-483E-907E-71DB3E6C7308}" type="parTrans" cxnId="{E45AB2DE-A252-43F1-A756-98FDFFC8E671}">
      <dgm:prSet/>
      <dgm:spPr/>
      <dgm:t>
        <a:bodyPr/>
        <a:lstStyle/>
        <a:p>
          <a:endParaRPr lang="en-US"/>
        </a:p>
      </dgm:t>
    </dgm:pt>
    <dgm:pt modelId="{9582A1F9-9D0C-4391-BB71-603ACBCFE4FA}" type="sibTrans" cxnId="{E45AB2DE-A252-43F1-A756-98FDFFC8E671}">
      <dgm:prSet/>
      <dgm:spPr/>
      <dgm:t>
        <a:bodyPr/>
        <a:lstStyle/>
        <a:p>
          <a:endParaRPr lang="en-US"/>
        </a:p>
      </dgm:t>
    </dgm:pt>
    <dgm:pt modelId="{DC674A1C-05BA-49D8-AF88-B848FE35819D}">
      <dgm:prSet custT="1"/>
      <dgm:spPr/>
      <dgm:t>
        <a:bodyPr/>
        <a:lstStyle/>
        <a:p>
          <a:r>
            <a:rPr lang="en-US" sz="3200" i="1" dirty="0"/>
            <a:t>Is the BRCA1 </a:t>
          </a:r>
          <a:r>
            <a:rPr lang="en-US" sz="3200" i="1" dirty="0">
              <a:sym typeface="Wingdings" panose="05000000000000000000" pitchFamily="2" charset="2"/>
            </a:rPr>
            <a:t></a:t>
          </a:r>
          <a:r>
            <a:rPr lang="en-US" sz="3200" i="1" dirty="0"/>
            <a:t> Breast Cancer association stronger in pre-menopausal women?</a:t>
          </a:r>
          <a:endParaRPr lang="en-US" sz="3200" dirty="0"/>
        </a:p>
      </dgm:t>
    </dgm:pt>
    <dgm:pt modelId="{6CE02C3A-20DD-4161-A943-175DEFC34B5C}" type="parTrans" cxnId="{DB14166F-3CF2-4CF4-B459-F49BB5B48EF5}">
      <dgm:prSet/>
      <dgm:spPr/>
      <dgm:t>
        <a:bodyPr/>
        <a:lstStyle/>
        <a:p>
          <a:endParaRPr lang="en-US"/>
        </a:p>
      </dgm:t>
    </dgm:pt>
    <dgm:pt modelId="{AA4DEDD4-28A9-4C34-B656-651F97F78DCB}" type="sibTrans" cxnId="{DB14166F-3CF2-4CF4-B459-F49BB5B48EF5}">
      <dgm:prSet/>
      <dgm:spPr/>
      <dgm:t>
        <a:bodyPr/>
        <a:lstStyle/>
        <a:p>
          <a:endParaRPr lang="en-US"/>
        </a:p>
      </dgm:t>
    </dgm:pt>
    <dgm:pt modelId="{7423EDF3-7D77-4677-AF32-9D95361FD318}">
      <dgm:prSet custT="1"/>
      <dgm:spPr/>
      <dgm:t>
        <a:bodyPr/>
        <a:lstStyle/>
        <a:p>
          <a:r>
            <a:rPr lang="en-US" sz="3200" dirty="0"/>
            <a:t>E is important and we want to identify potentially susceptible subgroups</a:t>
          </a:r>
        </a:p>
      </dgm:t>
    </dgm:pt>
    <dgm:pt modelId="{38EA793B-9003-4782-B764-EAB762EC47B5}" type="parTrans" cxnId="{B8EA5656-A9DE-45E4-B655-30BBA5634435}">
      <dgm:prSet/>
      <dgm:spPr/>
      <dgm:t>
        <a:bodyPr/>
        <a:lstStyle/>
        <a:p>
          <a:endParaRPr lang="en-US"/>
        </a:p>
      </dgm:t>
    </dgm:pt>
    <dgm:pt modelId="{44BA4603-EBB6-49C8-96F4-DC08A6ADA249}" type="sibTrans" cxnId="{B8EA5656-A9DE-45E4-B655-30BBA5634435}">
      <dgm:prSet/>
      <dgm:spPr/>
      <dgm:t>
        <a:bodyPr/>
        <a:lstStyle/>
        <a:p>
          <a:endParaRPr lang="en-US"/>
        </a:p>
      </dgm:t>
    </dgm:pt>
    <dgm:pt modelId="{2DFF6CBE-0E05-4F15-8484-1A4836AF086C}">
      <dgm:prSet custT="1"/>
      <dgm:spPr/>
      <dgm:t>
        <a:bodyPr/>
        <a:lstStyle/>
        <a:p>
          <a:r>
            <a:rPr lang="en-US" sz="3200" i="1" dirty="0"/>
            <a:t>Is the Air Pollution </a:t>
          </a:r>
          <a:r>
            <a:rPr lang="en-US" sz="3200" i="1" dirty="0">
              <a:sym typeface="Wingdings" panose="05000000000000000000" pitchFamily="2" charset="2"/>
            </a:rPr>
            <a:t></a:t>
          </a:r>
          <a:r>
            <a:rPr lang="en-US" sz="3200" i="1" dirty="0"/>
            <a:t> Asthma association stronger in those with GSTM1 null genotype?</a:t>
          </a:r>
          <a:endParaRPr lang="en-US" sz="3200" dirty="0"/>
        </a:p>
      </dgm:t>
    </dgm:pt>
    <dgm:pt modelId="{A0104276-8DBE-4C52-9EB1-AD815396C64B}" type="parTrans" cxnId="{DAD24CD6-559B-4C07-AC9E-87F9F5221467}">
      <dgm:prSet/>
      <dgm:spPr/>
      <dgm:t>
        <a:bodyPr/>
        <a:lstStyle/>
        <a:p>
          <a:endParaRPr lang="en-US"/>
        </a:p>
      </dgm:t>
    </dgm:pt>
    <dgm:pt modelId="{6D0C334E-1E27-46CA-B284-3AAC8ED3E44A}" type="sibTrans" cxnId="{DAD24CD6-559B-4C07-AC9E-87F9F5221467}">
      <dgm:prSet/>
      <dgm:spPr/>
      <dgm:t>
        <a:bodyPr/>
        <a:lstStyle/>
        <a:p>
          <a:endParaRPr lang="en-US"/>
        </a:p>
      </dgm:t>
    </dgm:pt>
    <dgm:pt modelId="{1FD3294E-FF6D-414F-AE7B-A293001BB93A}">
      <dgm:prSet custT="1"/>
      <dgm:spPr/>
      <dgm:t>
        <a:bodyPr/>
        <a:lstStyle/>
        <a:p>
          <a:endParaRPr lang="en-US" sz="3200" dirty="0"/>
        </a:p>
      </dgm:t>
    </dgm:pt>
    <dgm:pt modelId="{D8F5CBCD-1AC2-4AD2-92AE-610C614E8AFC}" type="parTrans" cxnId="{E90B69AC-48DE-44FB-A8F6-4119C3691FFD}">
      <dgm:prSet/>
      <dgm:spPr/>
      <dgm:t>
        <a:bodyPr/>
        <a:lstStyle/>
        <a:p>
          <a:endParaRPr lang="en-US"/>
        </a:p>
      </dgm:t>
    </dgm:pt>
    <dgm:pt modelId="{C4B9A7FE-8A05-41CE-A03B-9659C83D9974}" type="sibTrans" cxnId="{E90B69AC-48DE-44FB-A8F6-4119C3691FFD}">
      <dgm:prSet/>
      <dgm:spPr/>
      <dgm:t>
        <a:bodyPr/>
        <a:lstStyle/>
        <a:p>
          <a:endParaRPr lang="en-US"/>
        </a:p>
      </dgm:t>
    </dgm:pt>
    <dgm:pt modelId="{18CEF734-BC4C-45CA-8DD2-2F2638C35D78}" type="pres">
      <dgm:prSet presAssocID="{8843DA17-4CC3-4C11-9E57-CD1FE23D3300}" presName="linear" presStyleCnt="0">
        <dgm:presLayoutVars>
          <dgm:animLvl val="lvl"/>
          <dgm:resizeHandles val="exact"/>
        </dgm:presLayoutVars>
      </dgm:prSet>
      <dgm:spPr/>
    </dgm:pt>
    <dgm:pt modelId="{D3C4C663-8744-41D8-B63C-CCDA301E0C74}" type="pres">
      <dgm:prSet presAssocID="{670AE2D7-DD6B-4CD6-A095-A295C9BCAF25}" presName="parentText" presStyleLbl="node1" presStyleIdx="0" presStyleCnt="2" custScaleY="70488">
        <dgm:presLayoutVars>
          <dgm:chMax val="0"/>
          <dgm:bulletEnabled val="1"/>
        </dgm:presLayoutVars>
      </dgm:prSet>
      <dgm:spPr/>
    </dgm:pt>
    <dgm:pt modelId="{4132E73F-F03A-45C2-9856-2EC93258C6DA}" type="pres">
      <dgm:prSet presAssocID="{670AE2D7-DD6B-4CD6-A095-A295C9BCAF25}" presName="childText" presStyleLbl="revTx" presStyleIdx="0" presStyleCnt="2">
        <dgm:presLayoutVars>
          <dgm:bulletEnabled val="1"/>
        </dgm:presLayoutVars>
      </dgm:prSet>
      <dgm:spPr/>
    </dgm:pt>
    <dgm:pt modelId="{07589A55-536C-4732-AB8D-3DDC5B11BC97}" type="pres">
      <dgm:prSet presAssocID="{7423EDF3-7D77-4677-AF32-9D95361FD318}" presName="parentText" presStyleLbl="node1" presStyleIdx="1" presStyleCnt="2" custScaleY="71523">
        <dgm:presLayoutVars>
          <dgm:chMax val="0"/>
          <dgm:bulletEnabled val="1"/>
        </dgm:presLayoutVars>
      </dgm:prSet>
      <dgm:spPr/>
    </dgm:pt>
    <dgm:pt modelId="{46FCCD94-C35E-46EB-9D01-D54F62042FAD}" type="pres">
      <dgm:prSet presAssocID="{7423EDF3-7D77-4677-AF32-9D95361FD318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1340A31-B247-4B5A-8859-BB81D77D8CF9}" type="presOf" srcId="{8843DA17-4CC3-4C11-9E57-CD1FE23D3300}" destId="{18CEF734-BC4C-45CA-8DD2-2F2638C35D78}" srcOrd="0" destOrd="0" presId="urn:microsoft.com/office/officeart/2005/8/layout/vList2"/>
    <dgm:cxn modelId="{DB14166F-3CF2-4CF4-B459-F49BB5B48EF5}" srcId="{670AE2D7-DD6B-4CD6-A095-A295C9BCAF25}" destId="{DC674A1C-05BA-49D8-AF88-B848FE35819D}" srcOrd="0" destOrd="0" parTransId="{6CE02C3A-20DD-4161-A943-175DEFC34B5C}" sibTransId="{AA4DEDD4-28A9-4C34-B656-651F97F78DCB}"/>
    <dgm:cxn modelId="{B8EA5656-A9DE-45E4-B655-30BBA5634435}" srcId="{8843DA17-4CC3-4C11-9E57-CD1FE23D3300}" destId="{7423EDF3-7D77-4677-AF32-9D95361FD318}" srcOrd="1" destOrd="0" parTransId="{38EA793B-9003-4782-B764-EAB762EC47B5}" sibTransId="{44BA4603-EBB6-49C8-96F4-DC08A6ADA249}"/>
    <dgm:cxn modelId="{29F5E27E-5AA3-43F3-BF3C-FB4CB5D8350A}" type="presOf" srcId="{2DFF6CBE-0E05-4F15-8484-1A4836AF086C}" destId="{46FCCD94-C35E-46EB-9D01-D54F62042FAD}" srcOrd="0" destOrd="0" presId="urn:microsoft.com/office/officeart/2005/8/layout/vList2"/>
    <dgm:cxn modelId="{2208DF84-A32D-4516-8CD3-9238A4AF114F}" type="presOf" srcId="{DC674A1C-05BA-49D8-AF88-B848FE35819D}" destId="{4132E73F-F03A-45C2-9856-2EC93258C6DA}" srcOrd="0" destOrd="0" presId="urn:microsoft.com/office/officeart/2005/8/layout/vList2"/>
    <dgm:cxn modelId="{E90B69AC-48DE-44FB-A8F6-4119C3691FFD}" srcId="{670AE2D7-DD6B-4CD6-A095-A295C9BCAF25}" destId="{1FD3294E-FF6D-414F-AE7B-A293001BB93A}" srcOrd="1" destOrd="0" parTransId="{D8F5CBCD-1AC2-4AD2-92AE-610C614E8AFC}" sibTransId="{C4B9A7FE-8A05-41CE-A03B-9659C83D9974}"/>
    <dgm:cxn modelId="{09FA72C9-308B-4F0B-A1B7-E363A27BF591}" type="presOf" srcId="{7423EDF3-7D77-4677-AF32-9D95361FD318}" destId="{07589A55-536C-4732-AB8D-3DDC5B11BC97}" srcOrd="0" destOrd="0" presId="urn:microsoft.com/office/officeart/2005/8/layout/vList2"/>
    <dgm:cxn modelId="{DAD24CD6-559B-4C07-AC9E-87F9F5221467}" srcId="{7423EDF3-7D77-4677-AF32-9D95361FD318}" destId="{2DFF6CBE-0E05-4F15-8484-1A4836AF086C}" srcOrd="0" destOrd="0" parTransId="{A0104276-8DBE-4C52-9EB1-AD815396C64B}" sibTransId="{6D0C334E-1E27-46CA-B284-3AAC8ED3E44A}"/>
    <dgm:cxn modelId="{E45AB2DE-A252-43F1-A756-98FDFFC8E671}" srcId="{8843DA17-4CC3-4C11-9E57-CD1FE23D3300}" destId="{670AE2D7-DD6B-4CD6-A095-A295C9BCAF25}" srcOrd="0" destOrd="0" parTransId="{BCC6DD48-3932-483E-907E-71DB3E6C7308}" sibTransId="{9582A1F9-9D0C-4391-BB71-603ACBCFE4FA}"/>
    <dgm:cxn modelId="{CDA001EF-3A16-494D-8209-C0A90850769B}" type="presOf" srcId="{1FD3294E-FF6D-414F-AE7B-A293001BB93A}" destId="{4132E73F-F03A-45C2-9856-2EC93258C6DA}" srcOrd="0" destOrd="1" presId="urn:microsoft.com/office/officeart/2005/8/layout/vList2"/>
    <dgm:cxn modelId="{0577E8F9-9303-4FB2-8D33-01770285F452}" type="presOf" srcId="{670AE2D7-DD6B-4CD6-A095-A295C9BCAF25}" destId="{D3C4C663-8744-41D8-B63C-CCDA301E0C74}" srcOrd="0" destOrd="0" presId="urn:microsoft.com/office/officeart/2005/8/layout/vList2"/>
    <dgm:cxn modelId="{B3FB5CF5-7BAE-4395-A0CC-D0B58A9CE48F}" type="presParOf" srcId="{18CEF734-BC4C-45CA-8DD2-2F2638C35D78}" destId="{D3C4C663-8744-41D8-B63C-CCDA301E0C74}" srcOrd="0" destOrd="0" presId="urn:microsoft.com/office/officeart/2005/8/layout/vList2"/>
    <dgm:cxn modelId="{27EF0580-B6AC-452F-B4CF-65B144DDBD84}" type="presParOf" srcId="{18CEF734-BC4C-45CA-8DD2-2F2638C35D78}" destId="{4132E73F-F03A-45C2-9856-2EC93258C6DA}" srcOrd="1" destOrd="0" presId="urn:microsoft.com/office/officeart/2005/8/layout/vList2"/>
    <dgm:cxn modelId="{F5E7616D-EF43-4818-9B6A-20D3EBC1344B}" type="presParOf" srcId="{18CEF734-BC4C-45CA-8DD2-2F2638C35D78}" destId="{07589A55-536C-4732-AB8D-3DDC5B11BC97}" srcOrd="2" destOrd="0" presId="urn:microsoft.com/office/officeart/2005/8/layout/vList2"/>
    <dgm:cxn modelId="{2DFEE949-C70B-40A1-A86D-7EA21C69CD84}" type="presParOf" srcId="{18CEF734-BC4C-45CA-8DD2-2F2638C35D78}" destId="{46FCCD94-C35E-46EB-9D01-D54F62042FAD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C4C663-8744-41D8-B63C-CCDA301E0C74}">
      <dsp:nvSpPr>
        <dsp:cNvPr id="0" name=""/>
        <dsp:cNvSpPr/>
      </dsp:nvSpPr>
      <dsp:spPr>
        <a:xfrm>
          <a:off x="0" y="445270"/>
          <a:ext cx="11397356" cy="10128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We want to understand something about etiology or underlying biology</a:t>
          </a:r>
        </a:p>
      </dsp:txBody>
      <dsp:txXfrm>
        <a:off x="49445" y="494715"/>
        <a:ext cx="11298466" cy="913991"/>
      </dsp:txXfrm>
    </dsp:sp>
    <dsp:sp modelId="{4132E73F-F03A-45C2-9856-2EC93258C6DA}">
      <dsp:nvSpPr>
        <dsp:cNvPr id="0" name=""/>
        <dsp:cNvSpPr/>
      </dsp:nvSpPr>
      <dsp:spPr>
        <a:xfrm>
          <a:off x="0" y="1458152"/>
          <a:ext cx="11397356" cy="105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866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i="1" kern="1200" dirty="0"/>
            <a:t>e.g. Environmental exposures and genes in the oxidative stress pathway</a:t>
          </a:r>
          <a:endParaRPr lang="en-US" sz="2800" kern="1200" dirty="0"/>
        </a:p>
      </dsp:txBody>
      <dsp:txXfrm>
        <a:off x="0" y="1458152"/>
        <a:ext cx="11397356" cy="1059840"/>
      </dsp:txXfrm>
    </dsp:sp>
    <dsp:sp modelId="{07589A55-536C-4732-AB8D-3DDC5B11BC97}">
      <dsp:nvSpPr>
        <dsp:cNvPr id="0" name=""/>
        <dsp:cNvSpPr/>
      </dsp:nvSpPr>
      <dsp:spPr>
        <a:xfrm>
          <a:off x="0" y="2517992"/>
          <a:ext cx="11397356" cy="10060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We want to build better prognostic models</a:t>
          </a:r>
        </a:p>
      </dsp:txBody>
      <dsp:txXfrm>
        <a:off x="49114" y="2567106"/>
        <a:ext cx="11299128" cy="907868"/>
      </dsp:txXfrm>
    </dsp:sp>
    <dsp:sp modelId="{46FCCD94-C35E-46EB-9D01-D54F62042FAD}">
      <dsp:nvSpPr>
        <dsp:cNvPr id="0" name=""/>
        <dsp:cNvSpPr/>
      </dsp:nvSpPr>
      <dsp:spPr>
        <a:xfrm>
          <a:off x="0" y="3524089"/>
          <a:ext cx="11397356" cy="105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866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i="1" kern="1200" dirty="0"/>
            <a:t>e.g. Use genotype to inform choice of treatment or dietary recommendations</a:t>
          </a:r>
          <a:endParaRPr lang="en-US" sz="2800" kern="1200" dirty="0"/>
        </a:p>
      </dsp:txBody>
      <dsp:txXfrm>
        <a:off x="0" y="3524089"/>
        <a:ext cx="11397356" cy="10598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C4C663-8744-41D8-B63C-CCDA301E0C74}">
      <dsp:nvSpPr>
        <dsp:cNvPr id="0" name=""/>
        <dsp:cNvSpPr/>
      </dsp:nvSpPr>
      <dsp:spPr>
        <a:xfrm>
          <a:off x="0" y="319048"/>
          <a:ext cx="11117802" cy="8972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G is important and we want to identify possible higher-penetrance subgroups</a:t>
          </a:r>
        </a:p>
      </dsp:txBody>
      <dsp:txXfrm>
        <a:off x="43802" y="362850"/>
        <a:ext cx="11030198" cy="809680"/>
      </dsp:txXfrm>
    </dsp:sp>
    <dsp:sp modelId="{4132E73F-F03A-45C2-9856-2EC93258C6DA}">
      <dsp:nvSpPr>
        <dsp:cNvPr id="0" name=""/>
        <dsp:cNvSpPr/>
      </dsp:nvSpPr>
      <dsp:spPr>
        <a:xfrm>
          <a:off x="0" y="1216332"/>
          <a:ext cx="11117802" cy="1523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2990" tIns="40640" rIns="227584" bIns="4064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i="1" kern="1200" dirty="0"/>
            <a:t>Is the BRCA1 </a:t>
          </a:r>
          <a:r>
            <a:rPr lang="en-US" sz="3200" i="1" kern="1200" dirty="0">
              <a:sym typeface="Wingdings" panose="05000000000000000000" pitchFamily="2" charset="2"/>
            </a:rPr>
            <a:t></a:t>
          </a:r>
          <a:r>
            <a:rPr lang="en-US" sz="3200" i="1" kern="1200" dirty="0"/>
            <a:t> Breast Cancer association stronger in pre-menopausal women?</a:t>
          </a:r>
          <a:endParaRPr lang="en-US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3200" kern="1200" dirty="0"/>
        </a:p>
      </dsp:txBody>
      <dsp:txXfrm>
        <a:off x="0" y="1216332"/>
        <a:ext cx="11117802" cy="1523520"/>
      </dsp:txXfrm>
    </dsp:sp>
    <dsp:sp modelId="{07589A55-536C-4732-AB8D-3DDC5B11BC97}">
      <dsp:nvSpPr>
        <dsp:cNvPr id="0" name=""/>
        <dsp:cNvSpPr/>
      </dsp:nvSpPr>
      <dsp:spPr>
        <a:xfrm>
          <a:off x="0" y="2739852"/>
          <a:ext cx="11117802" cy="9104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E is important and we want to identify potentially susceptible subgroups</a:t>
          </a:r>
        </a:p>
      </dsp:txBody>
      <dsp:txXfrm>
        <a:off x="44445" y="2784297"/>
        <a:ext cx="11028912" cy="821569"/>
      </dsp:txXfrm>
    </dsp:sp>
    <dsp:sp modelId="{46FCCD94-C35E-46EB-9D01-D54F62042FAD}">
      <dsp:nvSpPr>
        <dsp:cNvPr id="0" name=""/>
        <dsp:cNvSpPr/>
      </dsp:nvSpPr>
      <dsp:spPr>
        <a:xfrm>
          <a:off x="0" y="3650311"/>
          <a:ext cx="11117802" cy="105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2990" tIns="40640" rIns="227584" bIns="4064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i="1" kern="1200" dirty="0"/>
            <a:t>Is the Air Pollution </a:t>
          </a:r>
          <a:r>
            <a:rPr lang="en-US" sz="3200" i="1" kern="1200" dirty="0">
              <a:sym typeface="Wingdings" panose="05000000000000000000" pitchFamily="2" charset="2"/>
            </a:rPr>
            <a:t></a:t>
          </a:r>
          <a:r>
            <a:rPr lang="en-US" sz="3200" i="1" kern="1200" dirty="0"/>
            <a:t> Asthma association stronger in those with GSTM1 null genotype?</a:t>
          </a:r>
          <a:endParaRPr lang="en-US" sz="3200" kern="1200" dirty="0"/>
        </a:p>
      </dsp:txBody>
      <dsp:txXfrm>
        <a:off x="0" y="3650311"/>
        <a:ext cx="11117802" cy="1059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FEB8E-FCE1-4406-9E86-0EB2BECEAC0E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BEA078-2962-4B6D-80F2-E60D9E0E5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6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7F05C-8BA4-430C-BB56-3093AD0E2BB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179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7B7F05C-8BA4-430C-BB56-3093AD0E2B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1391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PTGER4 is a important for the biological mechanism of action of aspirin. Unfortunately however,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eQTL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looks up of this markers (+ LD SNPs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Rsq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&gt; 0.5) didn’t yield any significant findings.  There IS an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eQTL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in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GTEx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v8 with PTGER4, but the finding is for “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</a:t>
            </a: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Skin_Not_Sun_Exposed_Suprapubic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”</a:t>
            </a: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18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99A1EB-4423-4C9D-9659-6FC2E53002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318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5642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PTGER4 is a important for the biological mechanism of action of aspirin. Unfortunately however,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eQTL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looks up of this markers (+ LD SNPs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Rsq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&gt; 0.5) didn’t yield any significant findings.  There IS an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eQTL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in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GTEx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v8 with PTGER4, but the finding is for “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</a:t>
            </a: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Skin_Not_Sun_Exposed_Suprapubic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”</a:t>
            </a: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18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99A1EB-4423-4C9D-9659-6FC2E53002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318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39899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FSTL3: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Follistatin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like-3 (FSTL3) is a potent inhibitor that antagonizes TGF-</a:t>
            </a:r>
            <a:r>
              <a:rPr lang="el-GR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β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family ligands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9A1EB-4423-4C9D-9659-6FC2E5300212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38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7F05C-8BA4-430C-BB56-3093AD0E2BB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622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7F05C-8BA4-430C-BB56-3093AD0E2BB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311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7F05C-8BA4-430C-BB56-3093AD0E2BB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21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7F05C-8BA4-430C-BB56-3093AD0E2BB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384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726BDC-95A2-4BA1-89C9-BB955172FB90}" type="slidenum">
              <a:rPr lang="en-US"/>
              <a:pPr/>
              <a:t>10</a:t>
            </a:fld>
            <a:endParaRPr lang="en-US"/>
          </a:p>
        </p:txBody>
      </p:sp>
      <p:sp>
        <p:nvSpPr>
          <p:cNvPr id="1283074" name="Rectangle 2"/>
          <p:cNvSpPr>
            <a:spLocks noGrp="1" noRot="1" noChangeAspect="1" noChangeArrowheads="1" noTextEdit="1"/>
          </p:cNvSpPr>
          <p:nvPr>
            <p:ph type="sldImg"/>
            <p:custDataLst>
              <p:tags r:id="rId1"/>
            </p:custDataLst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8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Take home messages</a:t>
            </a:r>
            <a:r>
              <a:rPr lang="en-US" baseline="0" dirty="0"/>
              <a:t> for this figure:  Power of 2-step methods depend on magnitude of marginal G effect, and there is no universally most powerful method to detect GxE in a GWAS (motivation for implementing multiple methods in </a:t>
            </a:r>
            <a:r>
              <a:rPr lang="en-US" baseline="0" dirty="0" err="1"/>
              <a:t>GxEscan</a:t>
            </a:r>
            <a:r>
              <a:rPr lang="en-US" baseline="0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3A3A7-EF5F-4E69-96FE-83BFAAC43B6A}" type="slidenum">
              <a:rPr lang="en-US" smtClean="0">
                <a:solidFill>
                  <a:srgbClr val="1F497D"/>
                </a:solidFill>
              </a:rPr>
              <a:pPr/>
              <a:t>44</a:t>
            </a:fld>
            <a:endParaRPr lang="en-US">
              <a:solidFill>
                <a:srgbClr val="1F497D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BAAF7B-0A8A-4F68-8B3F-C7A770BC512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5239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Workhorse driving GWIS</a:t>
            </a:r>
          </a:p>
          <a:p>
            <a:r>
              <a:rPr lang="en-US" dirty="0"/>
              <a:t>Mention runtimes for GWIS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56B40F-6909-3C43-A079-58C492A379E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0470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4603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0" y="228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64380" y="1676400"/>
            <a:ext cx="5091289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6291" y="1676400"/>
            <a:ext cx="5091289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7708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ea typeface="+mn-ea"/>
              </a:defRPr>
            </a:lvl1pPr>
          </a:lstStyle>
          <a:p>
            <a:pPr>
              <a:defRPr/>
            </a:pPr>
            <a:fld id="{30B9F964-3524-4A5A-BBC8-5706BCAF37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364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494258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957" y="228600"/>
            <a:ext cx="10747023" cy="11430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956" y="1676400"/>
            <a:ext cx="10769600" cy="4953000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 sz="2800"/>
            </a:lvl1pPr>
            <a:lvl2pPr>
              <a:spcBef>
                <a:spcPts val="600"/>
              </a:spcBef>
              <a:spcAft>
                <a:spcPts val="300"/>
              </a:spcAft>
              <a:defRPr sz="2400"/>
            </a:lvl2pPr>
            <a:lvl3pPr>
              <a:spcBef>
                <a:spcPts val="300"/>
              </a:spcBef>
              <a:defRPr sz="2000"/>
            </a:lvl3pPr>
            <a:lvl4pPr>
              <a:spcBef>
                <a:spcPts val="0"/>
              </a:spcBef>
              <a:defRPr sz="1800" b="1">
                <a:latin typeface="+mn-lt"/>
              </a:defRPr>
            </a:lvl4pPr>
            <a:lvl5pPr>
              <a:spcBef>
                <a:spcPts val="0"/>
              </a:spcBef>
              <a:defRPr sz="1600" b="1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0653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319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319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19740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4357" y="1676400"/>
            <a:ext cx="5091289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6268" y="1676400"/>
            <a:ext cx="5091289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0824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68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68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837" y="1535113"/>
            <a:ext cx="5388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837" y="2174875"/>
            <a:ext cx="5388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4423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68813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81879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31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675" y="273052"/>
            <a:ext cx="68147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2"/>
            <a:ext cx="401131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8113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E14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790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481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481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481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93498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24277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74668" y="228600"/>
            <a:ext cx="2652889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16002" y="228600"/>
            <a:ext cx="7778044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31044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0" y="228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64357" y="1676400"/>
            <a:ext cx="5091289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6268" y="1676400"/>
            <a:ext cx="5091289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41002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609600"/>
            <a:ext cx="11277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914400" y="1981200"/>
            <a:ext cx="103632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04473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307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6"/>
          <p:cNvSpPr>
            <a:spLocks noGrp="1"/>
          </p:cNvSpPr>
          <p:nvPr>
            <p:ph type="ftr" sz="quarter" idx="3"/>
          </p:nvPr>
        </p:nvSpPr>
        <p:spPr>
          <a:xfrm>
            <a:off x="7126940" y="6433346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footer here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2576081"/>
            <a:ext cx="12192000" cy="3295649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1" hasCustomPrompt="1"/>
          </p:nvPr>
        </p:nvSpPr>
        <p:spPr>
          <a:xfrm>
            <a:off x="358384" y="463667"/>
            <a:ext cx="11535041" cy="1013436"/>
          </a:xfrm>
          <a:ln>
            <a:noFill/>
          </a:ln>
        </p:spPr>
        <p:txBody>
          <a:bodyPr/>
          <a:lstStyle>
            <a:lvl1pPr marL="0" indent="0" algn="l">
              <a:buNone/>
              <a:defRPr sz="6000" b="0">
                <a:solidFill>
                  <a:schemeClr val="tx2"/>
                </a:solidFill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358645" y="1303264"/>
            <a:ext cx="11534907" cy="711200"/>
          </a:xfrm>
        </p:spPr>
        <p:txBody>
          <a:bodyPr/>
          <a:lstStyle>
            <a:lvl1pPr marL="0" marR="0" indent="0" algn="l" defTabSz="6095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 sz="4267">
                <a:solidFill>
                  <a:schemeClr val="bg2"/>
                </a:solidFill>
              </a:defRPr>
            </a:lvl1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/>
            </a:pP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858366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76234" indent="-230177">
              <a:buSzPct val="100000"/>
              <a:buFont typeface="Calibri Light" panose="020F0302020204030204" pitchFamily="34" charset="0"/>
              <a:buChar char="̶"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475" y="6507170"/>
            <a:ext cx="2100999" cy="295044"/>
          </a:xfrm>
          <a:prstGeom prst="rect">
            <a:avLst/>
          </a:prstGeom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0747" y="6491248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Andrea Baccarelli - Epigenetic Boot Camp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1920" y="649181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AEF8A-D09C-364F-B039-014E18581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044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76234" indent="-230177">
              <a:buSzPct val="100000"/>
              <a:buFont typeface="Calibri Light" panose="020F0302020204030204" pitchFamily="34" charset="0"/>
              <a:buChar char="̶"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475" y="6507170"/>
            <a:ext cx="2100999" cy="295044"/>
          </a:xfrm>
          <a:prstGeom prst="rect">
            <a:avLst/>
          </a:prstGeom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0747" y="6491248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Andrea Baccarelli - Epigenetic Boot Camp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1920" y="649181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AEF8A-D09C-364F-B039-014E18581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26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972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4380" y="1676400"/>
            <a:ext cx="5091289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6291" y="1676400"/>
            <a:ext cx="5091289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4383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0" y="228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64380" y="1676400"/>
            <a:ext cx="5091289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536291" y="1676400"/>
            <a:ext cx="5091289" cy="240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536291" y="4229100"/>
            <a:ext cx="5091289" cy="240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0781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44FC035-0845-3A47-B559-422E342BC033}"/>
              </a:ext>
            </a:extLst>
          </p:cNvPr>
          <p:cNvSpPr txBox="1">
            <a:spLocks/>
          </p:cNvSpPr>
          <p:nvPr userDrawn="1"/>
        </p:nvSpPr>
        <p:spPr>
          <a:xfrm>
            <a:off x="-2588" y="6186585"/>
            <a:ext cx="12204901" cy="691084"/>
          </a:xfrm>
          <a:prstGeom prst="rect">
            <a:avLst/>
          </a:prstGeom>
          <a:solidFill>
            <a:srgbClr val="9E1435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21920" tIns="60960" rIns="121920" bIns="6096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endParaRPr lang="en-US" sz="2133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EDDFD7-34A4-1845-84A8-431D580518C9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204" y="6172192"/>
            <a:ext cx="3257597" cy="6858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CC459A-2B81-8244-8994-C7E6689E02B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897035" y="6187592"/>
            <a:ext cx="2305211" cy="69089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9E8A3F2-0095-3F4D-BBD4-BFEEC18A449D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-2588" y="5760615"/>
            <a:ext cx="1117053" cy="1117053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367568" y="0"/>
            <a:ext cx="4824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SHARP Multi-omics Boot Camp</a:t>
            </a:r>
            <a:r>
              <a:rPr lang="en-US" sz="1600" baseline="0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is-I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June 28-29, 2021</a:t>
            </a:r>
          </a:p>
        </p:txBody>
      </p:sp>
    </p:spTree>
    <p:extLst>
      <p:ext uri="{BB962C8B-B14F-4D97-AF65-F5344CB8AC3E}">
        <p14:creationId xmlns:p14="http://schemas.microsoft.com/office/powerpoint/2010/main" val="20055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>
                <a:gamma/>
                <a:shade val="0"/>
                <a:invGamma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16000" y="228600"/>
            <a:ext cx="10363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Put Title of Your Slide Here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64356" y="1676400"/>
            <a:ext cx="103632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Enter text here </a:t>
            </a:r>
          </a:p>
          <a:p>
            <a:pPr lvl="1"/>
            <a:r>
              <a:rPr lang="en-US"/>
              <a:t>Enter subtext here</a:t>
            </a:r>
          </a:p>
          <a:p>
            <a:pPr lvl="2"/>
            <a:r>
              <a:rPr lang="en-US"/>
              <a:t>Enter sub-sub-text here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DA7B5-2AC6-FA48-A88E-22DF32DA8AD9}"/>
              </a:ext>
            </a:extLst>
          </p:cNvPr>
          <p:cNvSpPr txBox="1"/>
          <p:nvPr userDrawn="1"/>
        </p:nvSpPr>
        <p:spPr>
          <a:xfrm>
            <a:off x="1" y="660610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056CB84-52E7-6A4D-A6C0-A3D1ECF8B0CC}" type="slidenum">
              <a:rPr lang="en-US" sz="1200" b="1" smtClean="0">
                <a:latin typeface="+mj-lt"/>
              </a:rPr>
              <a:t>‹#›</a:t>
            </a:fld>
            <a:r>
              <a:rPr lang="en-US" sz="1200" b="1" dirty="0">
                <a:latin typeface="+mj-lt"/>
              </a:rPr>
              <a:t> of 47</a:t>
            </a:r>
          </a:p>
        </p:txBody>
      </p:sp>
    </p:spTree>
    <p:extLst>
      <p:ext uri="{BB962C8B-B14F-4D97-AF65-F5344CB8AC3E}">
        <p14:creationId xmlns:p14="http://schemas.microsoft.com/office/powerpoint/2010/main" val="57341709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b="1">
          <a:solidFill>
            <a:schemeClr val="accent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hyperlink" Target="https://pphs.usc.edu/biostatistics-software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phs.usc.edu/biostatistics-software/" TargetMode="External"/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1.jpe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4B5269-5860-4DEE-A22F-FE875CEE95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95388" y="762000"/>
            <a:ext cx="9944100" cy="1143000"/>
          </a:xfrm>
        </p:spPr>
        <p:txBody>
          <a:bodyPr/>
          <a:lstStyle/>
          <a:p>
            <a:r>
              <a:rPr lang="en-US" sz="4800" dirty="0"/>
              <a:t>Gene-environment Interactions:</a:t>
            </a:r>
            <a:br>
              <a:rPr lang="en-US" sz="4800" dirty="0"/>
            </a:br>
            <a:r>
              <a:rPr lang="en-US" sz="4800" dirty="0"/>
              <a:t>Part 1:  Basic Concepts and GWIS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9106E9-D105-4A00-AE12-6434DA9EA0C7}"/>
              </a:ext>
            </a:extLst>
          </p:cNvPr>
          <p:cNvSpPr txBox="1">
            <a:spLocks noChangeArrowheads="1"/>
          </p:cNvSpPr>
          <p:nvPr/>
        </p:nvSpPr>
        <p:spPr>
          <a:xfrm>
            <a:off x="1676400" y="2514600"/>
            <a:ext cx="8743950" cy="3962400"/>
          </a:xfrm>
          <a:prstGeom prst="rect">
            <a:avLst/>
          </a:prstGeom>
        </p:spPr>
        <p:txBody>
          <a:bodyPr/>
          <a:lstStyle>
            <a:lvl1pPr marL="385763" indent="-385763" algn="l" defTabSz="514350" rtl="0" eaLnBrk="1" latinLnBrk="0" hangingPunct="1">
              <a:spcBef>
                <a:spcPct val="20000"/>
              </a:spcBef>
              <a:buFont typeface="Arial"/>
              <a:buChar char="•"/>
              <a:defRPr sz="3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35819" indent="-321469" algn="l" defTabSz="514350" rtl="0" eaLnBrk="1" latinLnBrk="0" hangingPunct="1">
              <a:spcBef>
                <a:spcPct val="20000"/>
              </a:spcBef>
              <a:buFont typeface="Arial"/>
              <a:buChar char="–"/>
              <a:defRPr sz="31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85875" indent="-257175" algn="l" defTabSz="51435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800225" indent="-257175" algn="l" defTabSz="514350" rtl="0" eaLnBrk="1" latinLnBrk="0" hangingPunct="1">
              <a:spcBef>
                <a:spcPct val="20000"/>
              </a:spcBef>
              <a:buFont typeface="Arial"/>
              <a:buChar char="–"/>
              <a:defRPr sz="22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314575" indent="-257175" algn="l" defTabSz="514350" rtl="0" eaLnBrk="1" latinLnBrk="0" hangingPunct="1">
              <a:spcBef>
                <a:spcPct val="20000"/>
              </a:spcBef>
              <a:buFont typeface="Arial"/>
              <a:buChar char="»"/>
              <a:defRPr sz="22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828925" indent="-257175" algn="l" defTabSz="514350" rtl="0" eaLnBrk="1" latinLnBrk="0" hangingPunct="1">
              <a:spcBef>
                <a:spcPct val="20000"/>
              </a:spcBef>
              <a:buFont typeface="Arial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514350" rtl="0" eaLnBrk="1" latinLnBrk="0" hangingPunct="1">
              <a:spcBef>
                <a:spcPct val="20000"/>
              </a:spcBef>
              <a:buFont typeface="Arial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7625" indent="-257175" algn="l" defTabSz="514350" rtl="0" eaLnBrk="1" latinLnBrk="0" hangingPunct="1">
              <a:spcBef>
                <a:spcPct val="20000"/>
              </a:spcBef>
              <a:buFont typeface="Arial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975" indent="-257175" algn="l" defTabSz="514350" rtl="0" eaLnBrk="1" latinLnBrk="0" hangingPunct="1">
              <a:spcBef>
                <a:spcPct val="20000"/>
              </a:spcBef>
              <a:buFont typeface="Arial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>
              <a:buNone/>
            </a:pPr>
            <a:r>
              <a:rPr lang="en-US" sz="4000" dirty="0"/>
              <a:t>Jim Gauderman</a:t>
            </a:r>
          </a:p>
          <a:p>
            <a:pPr lvl="1" algn="ctr">
              <a:spcBef>
                <a:spcPts val="0"/>
              </a:spcBef>
              <a:buNone/>
            </a:pPr>
            <a:endParaRPr lang="en-US" sz="3200" dirty="0"/>
          </a:p>
          <a:p>
            <a:pPr lvl="1" algn="ctr">
              <a:spcBef>
                <a:spcPts val="0"/>
              </a:spcBef>
              <a:buNone/>
            </a:pPr>
            <a:r>
              <a:rPr lang="en-US" sz="2400" dirty="0"/>
              <a:t>Division of Biostatistics </a:t>
            </a:r>
          </a:p>
          <a:p>
            <a:pPr lvl="1" algn="ctr">
              <a:spcBef>
                <a:spcPts val="0"/>
              </a:spcBef>
              <a:buNone/>
            </a:pPr>
            <a:r>
              <a:rPr lang="en-US" sz="2400" dirty="0"/>
              <a:t>Department of Preventive Medicine</a:t>
            </a:r>
          </a:p>
          <a:p>
            <a:pPr lvl="1" algn="ctr">
              <a:spcBef>
                <a:spcPts val="0"/>
              </a:spcBef>
              <a:buNone/>
            </a:pPr>
            <a:r>
              <a:rPr lang="en-US" sz="2400" dirty="0"/>
              <a:t>University of Southern California</a:t>
            </a:r>
          </a:p>
          <a:p>
            <a:pPr lvl="1" algn="ctr">
              <a:spcBef>
                <a:spcPts val="0"/>
              </a:spcBef>
              <a:buNone/>
            </a:pPr>
            <a:r>
              <a:rPr lang="en-US" sz="2400" dirty="0">
                <a:solidFill>
                  <a:schemeClr val="accent5">
                    <a:lumMod val="90000"/>
                  </a:schemeClr>
                </a:solidFill>
              </a:rPr>
              <a:t>JimG@usc.edu</a:t>
            </a:r>
          </a:p>
        </p:txBody>
      </p:sp>
    </p:spTree>
    <p:extLst>
      <p:ext uri="{BB962C8B-B14F-4D97-AF65-F5344CB8AC3E}">
        <p14:creationId xmlns:p14="http://schemas.microsoft.com/office/powerpoint/2010/main" val="400803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GxE Interaction and Asthma</a:t>
            </a:r>
          </a:p>
        </p:txBody>
      </p:sp>
      <p:pic>
        <p:nvPicPr>
          <p:cNvPr id="1282052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952500" y="2286000"/>
            <a:ext cx="10287000" cy="2516188"/>
          </a:xfrm>
          <a:solidFill>
            <a:schemeClr val="tx1"/>
          </a:solidFill>
          <a:ln/>
        </p:spPr>
      </p:pic>
      <p:sp>
        <p:nvSpPr>
          <p:cNvPr id="5" name="Text Box 25">
            <a:extLst>
              <a:ext uri="{FF2B5EF4-FFF2-40B4-BE49-F238E27FC236}">
                <a16:creationId xmlns:a16="http://schemas.microsoft.com/office/drawing/2014/main" id="{55E31C56-5CC4-47E1-B188-20581DAAE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2504" y="1143000"/>
            <a:ext cx="433493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dirty="0">
                <a:solidFill>
                  <a:srgbClr val="0000FF"/>
                </a:solidFill>
                <a:latin typeface="Arial"/>
              </a:rPr>
              <a:t>(Gilliland et al., 2002, AJRCCM)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754C4BD8-C4BA-4107-98F6-ADBBDE326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2200" y="2190673"/>
            <a:ext cx="10287000" cy="25161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9A6392D5-2128-483B-B05B-739D3BD6B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4300" y="2211388"/>
            <a:ext cx="1104900" cy="2590800"/>
          </a:xfrm>
          <a:prstGeom prst="rect">
            <a:avLst/>
          </a:prstGeom>
          <a:solidFill>
            <a:schemeClr val="accent1">
              <a:alpha val="27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96365" y="1524040"/>
            <a:ext cx="8489950" cy="1754721"/>
            <a:chOff x="206375" y="1871695"/>
            <a:chExt cx="8489950" cy="1754721"/>
          </a:xfrm>
        </p:grpSpPr>
        <p:pic>
          <p:nvPicPr>
            <p:cNvPr id="3079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375" y="1871695"/>
              <a:ext cx="8489950" cy="1405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0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375" y="3277166"/>
              <a:ext cx="8489950" cy="349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09167" y="457200"/>
            <a:ext cx="8229600" cy="1143000"/>
          </a:xfrm>
        </p:spPr>
        <p:txBody>
          <a:bodyPr/>
          <a:lstStyle/>
          <a:p>
            <a:r>
              <a:rPr lang="en-US" sz="4400" b="1" dirty="0"/>
              <a:t>GxE:  A Little Math</a:t>
            </a:r>
          </a:p>
        </p:txBody>
      </p:sp>
    </p:spTree>
    <p:extLst>
      <p:ext uri="{BB962C8B-B14F-4D97-AF65-F5344CB8AC3E}">
        <p14:creationId xmlns:p14="http://schemas.microsoft.com/office/powerpoint/2010/main" val="3991215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84424" y="1008780"/>
            <a:ext cx="8489950" cy="1754721"/>
            <a:chOff x="206375" y="1871695"/>
            <a:chExt cx="8489950" cy="1754721"/>
          </a:xfrm>
        </p:grpSpPr>
        <p:pic>
          <p:nvPicPr>
            <p:cNvPr id="3079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375" y="1871695"/>
              <a:ext cx="8489950" cy="1405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0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375" y="3277166"/>
              <a:ext cx="8489950" cy="349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19559" y="97366"/>
            <a:ext cx="8229600" cy="1143000"/>
          </a:xfrm>
        </p:spPr>
        <p:txBody>
          <a:bodyPr/>
          <a:lstStyle/>
          <a:p>
            <a:r>
              <a:rPr lang="en-US" sz="4400" b="1" dirty="0"/>
              <a:t>GxE:  A Little Math</a:t>
            </a:r>
          </a:p>
        </p:txBody>
      </p:sp>
      <p:sp>
        <p:nvSpPr>
          <p:cNvPr id="5" name="Rectangle 4"/>
          <p:cNvSpPr/>
          <p:nvPr/>
        </p:nvSpPr>
        <p:spPr>
          <a:xfrm>
            <a:off x="1701554" y="2857345"/>
            <a:ext cx="83289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000000"/>
                </a:solidFill>
                <a:latin typeface="Arial"/>
              </a:rPr>
              <a:t>logit(Pr D=1|G, E) = </a:t>
            </a:r>
            <a:r>
              <a:rPr lang="en-US" sz="2400" b="1" i="1" dirty="0">
                <a:solidFill>
                  <a:srgbClr val="000000"/>
                </a:solidFill>
                <a:latin typeface="Symbol" pitchFamily="18" charset="2"/>
              </a:rPr>
              <a:t>a</a:t>
            </a:r>
            <a:r>
              <a:rPr lang="en-US" sz="2400" b="1" i="1" dirty="0">
                <a:solidFill>
                  <a:srgbClr val="000000"/>
                </a:solidFill>
                <a:latin typeface="Arial"/>
              </a:rPr>
              <a:t> + </a:t>
            </a:r>
            <a:r>
              <a:rPr lang="en-US" sz="2400" b="1" i="1" dirty="0">
                <a:solidFill>
                  <a:srgbClr val="000000"/>
                </a:solidFill>
                <a:latin typeface="Symbol" pitchFamily="18" charset="2"/>
              </a:rPr>
              <a:t>b</a:t>
            </a:r>
            <a:r>
              <a:rPr lang="en-US" sz="2400" b="1" i="1" baseline="-25000" dirty="0">
                <a:solidFill>
                  <a:srgbClr val="000000"/>
                </a:solidFill>
                <a:latin typeface="Arial"/>
              </a:rPr>
              <a:t>G</a:t>
            </a:r>
            <a:r>
              <a:rPr lang="en-US" sz="2400" b="1" i="1" dirty="0">
                <a:solidFill>
                  <a:srgbClr val="000000"/>
                </a:solidFill>
                <a:latin typeface="Arial"/>
              </a:rPr>
              <a:t>G + </a:t>
            </a:r>
            <a:r>
              <a:rPr lang="en-US" sz="2400" b="1" i="1" dirty="0">
                <a:solidFill>
                  <a:srgbClr val="000000"/>
                </a:solidFill>
                <a:latin typeface="Symbol" pitchFamily="18" charset="2"/>
              </a:rPr>
              <a:t>b</a:t>
            </a:r>
            <a:r>
              <a:rPr lang="en-US" sz="2400" b="1" i="1" baseline="-25000" dirty="0">
                <a:solidFill>
                  <a:srgbClr val="000000"/>
                </a:solidFill>
                <a:latin typeface="Arial"/>
              </a:rPr>
              <a:t>E</a:t>
            </a:r>
            <a:r>
              <a:rPr lang="en-US" sz="2400" b="1" i="1" dirty="0">
                <a:solidFill>
                  <a:srgbClr val="000000"/>
                </a:solidFill>
                <a:latin typeface="Arial"/>
              </a:rPr>
              <a:t>E + </a:t>
            </a:r>
            <a:r>
              <a:rPr lang="en-US" sz="2400" b="1" i="1" dirty="0">
                <a:solidFill>
                  <a:srgbClr val="000000"/>
                </a:solidFill>
                <a:latin typeface="Symbol" pitchFamily="18" charset="2"/>
              </a:rPr>
              <a:t>b</a:t>
            </a:r>
            <a:r>
              <a:rPr lang="en-US" sz="2400" b="1" i="1" baseline="-25000" dirty="0">
                <a:solidFill>
                  <a:srgbClr val="000000"/>
                </a:solidFill>
                <a:latin typeface="Arial"/>
              </a:rPr>
              <a:t>GxE</a:t>
            </a:r>
            <a:r>
              <a:rPr lang="en-US" sz="2400" b="1" i="1" dirty="0">
                <a:solidFill>
                  <a:srgbClr val="000000"/>
                </a:solidFill>
                <a:latin typeface="Arial"/>
              </a:rPr>
              <a:t>G*E</a:t>
            </a:r>
          </a:p>
          <a:p>
            <a:endParaRPr lang="en-US" sz="2400" dirty="0">
              <a:solidFill>
                <a:srgbClr val="000000"/>
              </a:solidFill>
              <a:latin typeface="Arial"/>
            </a:endParaRPr>
          </a:p>
          <a:p>
            <a:r>
              <a:rPr lang="en-US" sz="2400" dirty="0">
                <a:solidFill>
                  <a:srgbClr val="000000"/>
                </a:solidFill>
                <a:latin typeface="Arial"/>
              </a:rPr>
              <a:t>    H</a:t>
            </a:r>
            <a:r>
              <a:rPr lang="en-US" sz="2400" baseline="-25000" dirty="0">
                <a:solidFill>
                  <a:srgbClr val="000000"/>
                </a:solidFill>
                <a:latin typeface="Arial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Arial"/>
              </a:rPr>
              <a:t>: </a:t>
            </a:r>
            <a:r>
              <a:rPr lang="en-US" sz="2400" dirty="0">
                <a:solidFill>
                  <a:srgbClr val="000000"/>
                </a:solidFill>
                <a:latin typeface="Symbol" pitchFamily="18" charset="2"/>
              </a:rPr>
              <a:t>b</a:t>
            </a:r>
            <a:r>
              <a:rPr lang="en-US" sz="2400" baseline="-25000" dirty="0">
                <a:solidFill>
                  <a:srgbClr val="000000"/>
                </a:solidFill>
                <a:latin typeface="Arial"/>
              </a:rPr>
              <a:t>GxE</a:t>
            </a:r>
            <a:r>
              <a:rPr lang="en-US" sz="2400" dirty="0">
                <a:solidFill>
                  <a:srgbClr val="000000"/>
                </a:solidFill>
                <a:latin typeface="Arial"/>
              </a:rPr>
              <a:t> = 0  	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(standard 1-df test of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GxE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)</a:t>
            </a:r>
            <a:endParaRPr lang="en-US" sz="2400" dirty="0">
              <a:solidFill>
                <a:srgbClr val="000000"/>
              </a:solidFill>
              <a:latin typeface="Arial"/>
            </a:endParaRPr>
          </a:p>
          <a:p>
            <a:r>
              <a:rPr lang="en-US" sz="2400" dirty="0">
                <a:solidFill>
                  <a:srgbClr val="000000"/>
                </a:solidFill>
                <a:latin typeface="Arial"/>
              </a:rPr>
              <a:t>  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FD2D71-913C-4234-AE0D-A0EE318B9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424" y="4520849"/>
            <a:ext cx="6501830" cy="7374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FB852F-1CAE-4A45-AD51-40FF91F8EE58}"/>
              </a:ext>
            </a:extLst>
          </p:cNvPr>
          <p:cNvSpPr txBox="1"/>
          <p:nvPr/>
        </p:nvSpPr>
        <p:spPr>
          <a:xfrm>
            <a:off x="6246919" y="5378681"/>
            <a:ext cx="5223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 err="1">
                <a:latin typeface="Symbol" panose="05050102010706020507" pitchFamily="18" charset="2"/>
                <a:cs typeface="Arial" panose="020B0604020202020204" pitchFamily="34" charset="0"/>
              </a:rPr>
              <a:t>m</a:t>
            </a:r>
            <a:r>
              <a:rPr lang="en-US" sz="24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=0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(standard 1-df test of G)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C46D23-FD40-49E2-91BF-44434CA19FD7}"/>
              </a:ext>
            </a:extLst>
          </p:cNvPr>
          <p:cNvSpPr txBox="1"/>
          <p:nvPr/>
        </p:nvSpPr>
        <p:spPr>
          <a:xfrm>
            <a:off x="1784880" y="5424848"/>
            <a:ext cx="4311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000000"/>
                </a:solidFill>
                <a:latin typeface="Arial"/>
              </a:rPr>
              <a:t>logit(Pr D=1|G, E) = </a:t>
            </a:r>
            <a:r>
              <a:rPr lang="en-US" sz="2400" b="1" i="1" dirty="0">
                <a:solidFill>
                  <a:srgbClr val="000000"/>
                </a:solidFill>
                <a:latin typeface="Symbol" pitchFamily="18" charset="2"/>
              </a:rPr>
              <a:t>a</a:t>
            </a:r>
            <a:r>
              <a:rPr lang="en-US" sz="2400" b="1" i="1" dirty="0">
                <a:solidFill>
                  <a:srgbClr val="000000"/>
                </a:solidFill>
                <a:latin typeface="Arial"/>
              </a:rPr>
              <a:t> + </a:t>
            </a:r>
            <a:r>
              <a:rPr lang="en-US" sz="2400" b="1" i="1" dirty="0" err="1">
                <a:solidFill>
                  <a:srgbClr val="000000"/>
                </a:solidFill>
                <a:latin typeface="Symbol" pitchFamily="18" charset="2"/>
              </a:rPr>
              <a:t>m</a:t>
            </a:r>
            <a:r>
              <a:rPr lang="en-US" sz="2400" b="1" i="1" baseline="-25000" dirty="0" err="1">
                <a:solidFill>
                  <a:srgbClr val="000000"/>
                </a:solidFill>
                <a:latin typeface="Arial"/>
              </a:rPr>
              <a:t>G</a:t>
            </a:r>
            <a:r>
              <a:rPr lang="en-US" sz="2400" b="1" i="1" dirty="0" err="1">
                <a:solidFill>
                  <a:srgbClr val="000000"/>
                </a:solidFill>
                <a:latin typeface="Arial"/>
              </a:rPr>
              <a:t>G</a:t>
            </a:r>
            <a:r>
              <a:rPr lang="en-US" sz="2400" b="1" i="1" dirty="0">
                <a:solidFill>
                  <a:srgbClr val="000000"/>
                </a:solidFill>
                <a:latin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6774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778" y="3657600"/>
            <a:ext cx="8420100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896365" y="1676440"/>
            <a:ext cx="8489950" cy="1754721"/>
            <a:chOff x="206375" y="1871695"/>
            <a:chExt cx="8489950" cy="1754721"/>
          </a:xfrm>
        </p:grpSpPr>
        <p:pic>
          <p:nvPicPr>
            <p:cNvPr id="3079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375" y="1871695"/>
              <a:ext cx="8489950" cy="1405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0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375" y="3277166"/>
              <a:ext cx="8489950" cy="349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42028" y="533400"/>
            <a:ext cx="8229600" cy="1143000"/>
          </a:xfrm>
        </p:spPr>
        <p:txBody>
          <a:bodyPr/>
          <a:lstStyle/>
          <a:p>
            <a:r>
              <a:rPr lang="en-US" sz="4400" b="1" dirty="0">
                <a:solidFill>
                  <a:srgbClr val="9E1435"/>
                </a:solidFill>
              </a:rPr>
              <a:t>GxE: A Little Math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846778" y="3505200"/>
            <a:ext cx="8668822" cy="23622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sz="2400">
              <a:solidFill>
                <a:srgbClr val="000000"/>
              </a:solidFill>
              <a:latin typeface="Times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626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778" y="3657600"/>
            <a:ext cx="8420100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896365" y="1676440"/>
            <a:ext cx="8489950" cy="1754721"/>
            <a:chOff x="206375" y="1871695"/>
            <a:chExt cx="8489950" cy="1754721"/>
          </a:xfrm>
        </p:grpSpPr>
        <p:pic>
          <p:nvPicPr>
            <p:cNvPr id="3079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375" y="1871695"/>
              <a:ext cx="8489950" cy="1405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0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375" y="3277166"/>
              <a:ext cx="8489950" cy="349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42028" y="533400"/>
            <a:ext cx="8229600" cy="1143000"/>
          </a:xfrm>
        </p:spPr>
        <p:txBody>
          <a:bodyPr/>
          <a:lstStyle/>
          <a:p>
            <a:r>
              <a:rPr lang="en-US" sz="4400" b="1" dirty="0">
                <a:solidFill>
                  <a:srgbClr val="9E1435"/>
                </a:solidFill>
              </a:rPr>
              <a:t>GxE: A Little Math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846778" y="3505200"/>
            <a:ext cx="8668822" cy="23622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sz="2400">
              <a:solidFill>
                <a:srgbClr val="000000"/>
              </a:solidFill>
              <a:latin typeface="Times" charset="0"/>
              <a:ea typeface="Arial" charset="0"/>
              <a:cs typeface="Arial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337E8D-BEF3-4F91-82E8-32EE42CB14E0}"/>
              </a:ext>
            </a:extLst>
          </p:cNvPr>
          <p:cNvCxnSpPr>
            <a:cxnSpLocks/>
          </p:cNvCxnSpPr>
          <p:nvPr/>
        </p:nvCxnSpPr>
        <p:spPr>
          <a:xfrm flipH="1">
            <a:off x="10266878" y="5646201"/>
            <a:ext cx="1021490" cy="0"/>
          </a:xfrm>
          <a:prstGeom prst="straightConnector1">
            <a:avLst/>
          </a:prstGeom>
          <a:ln w="53975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8E5B7E6-6CF9-4E61-B1E8-88FD7FDC6A44}"/>
              </a:ext>
            </a:extLst>
          </p:cNvPr>
          <p:cNvCxnSpPr>
            <a:cxnSpLocks/>
          </p:cNvCxnSpPr>
          <p:nvPr/>
        </p:nvCxnSpPr>
        <p:spPr>
          <a:xfrm flipH="1">
            <a:off x="10386315" y="3224075"/>
            <a:ext cx="1021490" cy="0"/>
          </a:xfrm>
          <a:prstGeom prst="straightConnector1">
            <a:avLst/>
          </a:prstGeom>
          <a:ln w="53975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383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78549" y="73092"/>
            <a:ext cx="8229600" cy="1143000"/>
          </a:xfrm>
        </p:spPr>
        <p:txBody>
          <a:bodyPr/>
          <a:lstStyle/>
          <a:p>
            <a:r>
              <a:rPr lang="en-US" sz="4400" b="1" dirty="0">
                <a:solidFill>
                  <a:srgbClr val="9E1435"/>
                </a:solidFill>
              </a:rPr>
              <a:t>GxE: A Little Math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0F7508-D86A-41A5-9DDA-D8278A1A520B}"/>
              </a:ext>
            </a:extLst>
          </p:cNvPr>
          <p:cNvSpPr txBox="1"/>
          <p:nvPr/>
        </p:nvSpPr>
        <p:spPr>
          <a:xfrm>
            <a:off x="2243870" y="3631970"/>
            <a:ext cx="7871680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000000"/>
                </a:solidFill>
                <a:latin typeface="Arial"/>
              </a:rPr>
              <a:t>logit(Pr G=1|D, E) = </a:t>
            </a:r>
            <a:r>
              <a:rPr lang="en-US" sz="2400" b="1" i="1" dirty="0">
                <a:solidFill>
                  <a:srgbClr val="000000"/>
                </a:solidFill>
                <a:latin typeface="Symbol" pitchFamily="18" charset="2"/>
              </a:rPr>
              <a:t>a</a:t>
            </a:r>
            <a:r>
              <a:rPr lang="en-US" sz="2400" b="1" i="1" dirty="0">
                <a:solidFill>
                  <a:srgbClr val="000000"/>
                </a:solidFill>
                <a:latin typeface="Arial"/>
              </a:rPr>
              <a:t> + </a:t>
            </a:r>
            <a:r>
              <a:rPr lang="en-US" sz="2400" b="1" i="1" dirty="0" err="1">
                <a:solidFill>
                  <a:srgbClr val="000000"/>
                </a:solidFill>
                <a:latin typeface="Symbol" pitchFamily="18" charset="2"/>
              </a:rPr>
              <a:t>b</a:t>
            </a:r>
            <a:r>
              <a:rPr lang="en-US" sz="2400" b="1" i="1" baseline="-25000" dirty="0" err="1">
                <a:solidFill>
                  <a:srgbClr val="000000"/>
                </a:solidFill>
                <a:latin typeface="Arial"/>
              </a:rPr>
              <a:t>D</a:t>
            </a:r>
            <a:r>
              <a:rPr lang="en-US" sz="2400" b="1" i="1" dirty="0" err="1">
                <a:solidFill>
                  <a:srgbClr val="000000"/>
                </a:solidFill>
                <a:latin typeface="Arial"/>
              </a:rPr>
              <a:t>D</a:t>
            </a:r>
            <a:r>
              <a:rPr lang="en-US" sz="2400" b="1" i="1" dirty="0">
                <a:solidFill>
                  <a:srgbClr val="000000"/>
                </a:solidFill>
                <a:latin typeface="Arial"/>
              </a:rPr>
              <a:t> + </a:t>
            </a:r>
            <a:r>
              <a:rPr lang="en-US" sz="2400" b="1" i="1" dirty="0" err="1">
                <a:solidFill>
                  <a:srgbClr val="000000"/>
                </a:solidFill>
                <a:latin typeface="Symbol" pitchFamily="18" charset="2"/>
              </a:rPr>
              <a:t>b</a:t>
            </a:r>
            <a:r>
              <a:rPr lang="en-US" sz="2400" b="1" i="1" baseline="-25000" dirty="0" err="1">
                <a:solidFill>
                  <a:srgbClr val="000000"/>
                </a:solidFill>
                <a:latin typeface="Arial"/>
              </a:rPr>
              <a:t>E</a:t>
            </a:r>
            <a:r>
              <a:rPr lang="en-US" sz="2400" b="1" i="1" dirty="0" err="1">
                <a:solidFill>
                  <a:srgbClr val="000000"/>
                </a:solidFill>
                <a:latin typeface="Arial"/>
              </a:rPr>
              <a:t>E</a:t>
            </a:r>
            <a:r>
              <a:rPr lang="en-US" sz="2400" b="1" i="1" dirty="0">
                <a:solidFill>
                  <a:srgbClr val="000000"/>
                </a:solidFill>
                <a:latin typeface="Arial"/>
              </a:rPr>
              <a:t> + </a:t>
            </a:r>
            <a:r>
              <a:rPr lang="en-US" sz="2400" b="1" i="1" dirty="0" err="1">
                <a:solidFill>
                  <a:srgbClr val="0000FF"/>
                </a:solidFill>
                <a:latin typeface="Symbol" pitchFamily="18" charset="2"/>
              </a:rPr>
              <a:t>b</a:t>
            </a:r>
            <a:r>
              <a:rPr lang="en-US" sz="2400" b="1" i="1" baseline="-25000" dirty="0" err="1">
                <a:solidFill>
                  <a:srgbClr val="0000FF"/>
                </a:solidFill>
                <a:latin typeface="Arial"/>
              </a:rPr>
              <a:t>DxE</a:t>
            </a:r>
            <a:r>
              <a:rPr lang="en-US" sz="2400" b="1" i="1" dirty="0" err="1">
                <a:solidFill>
                  <a:srgbClr val="000000"/>
                </a:solidFill>
                <a:latin typeface="Arial"/>
              </a:rPr>
              <a:t>D</a:t>
            </a:r>
            <a:r>
              <a:rPr lang="en-US" sz="2400" b="1" i="1" dirty="0">
                <a:solidFill>
                  <a:srgbClr val="000000"/>
                </a:solidFill>
                <a:latin typeface="Arial"/>
              </a:rPr>
              <a:t>*E</a:t>
            </a:r>
          </a:p>
          <a:p>
            <a:endParaRPr lang="en-US" sz="1800" dirty="0">
              <a:solidFill>
                <a:srgbClr val="000000"/>
              </a:solidFill>
              <a:latin typeface="Arial"/>
            </a:endParaRPr>
          </a:p>
          <a:p>
            <a:r>
              <a:rPr lang="en-US" sz="1800" dirty="0">
                <a:solidFill>
                  <a:srgbClr val="000000"/>
                </a:solidFill>
                <a:latin typeface="Arial"/>
              </a:rPr>
              <a:t>    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H</a:t>
            </a:r>
            <a:r>
              <a:rPr lang="en-US" sz="2000" baseline="-25000" dirty="0">
                <a:solidFill>
                  <a:srgbClr val="000000"/>
                </a:solidFill>
                <a:latin typeface="Arial"/>
              </a:rPr>
              <a:t>0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: </a:t>
            </a:r>
            <a:r>
              <a:rPr lang="en-US" sz="2000" i="1" dirty="0" err="1">
                <a:solidFill>
                  <a:srgbClr val="0000FF"/>
                </a:solidFill>
                <a:latin typeface="Symbol" pitchFamily="18" charset="2"/>
              </a:rPr>
              <a:t>b</a:t>
            </a:r>
            <a:r>
              <a:rPr lang="en-US" sz="2000" i="1" baseline="-25000" dirty="0" err="1">
                <a:solidFill>
                  <a:srgbClr val="0000FF"/>
                </a:solidFill>
                <a:latin typeface="Arial"/>
              </a:rPr>
              <a:t>DxE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= 0  	</a:t>
            </a:r>
            <a:r>
              <a:rPr lang="en-US" sz="2000" dirty="0">
                <a:latin typeface="Arial"/>
              </a:rPr>
              <a:t>(equivalent to standard 1-df test of </a:t>
            </a:r>
            <a:r>
              <a:rPr lang="en-US" sz="2000" i="1" dirty="0" err="1">
                <a:solidFill>
                  <a:srgbClr val="0000FF"/>
                </a:solidFill>
                <a:latin typeface="Symbol" pitchFamily="18" charset="2"/>
              </a:rPr>
              <a:t>b</a:t>
            </a:r>
            <a:r>
              <a:rPr lang="en-US" sz="2000" i="1" baseline="-25000" dirty="0" err="1">
                <a:solidFill>
                  <a:srgbClr val="0000FF"/>
                </a:solidFill>
                <a:latin typeface="Arial"/>
              </a:rPr>
              <a:t>GxE</a:t>
            </a:r>
            <a:r>
              <a:rPr lang="en-US" sz="2000" dirty="0">
                <a:latin typeface="Arial"/>
              </a:rPr>
              <a:t>)</a:t>
            </a: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136" y="1282700"/>
            <a:ext cx="8420100" cy="214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1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55272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78549" y="73092"/>
            <a:ext cx="8229600" cy="1143000"/>
          </a:xfrm>
        </p:spPr>
        <p:txBody>
          <a:bodyPr/>
          <a:lstStyle/>
          <a:p>
            <a:r>
              <a:rPr lang="en-US" sz="4400" b="1" dirty="0">
                <a:solidFill>
                  <a:srgbClr val="9E1435"/>
                </a:solidFill>
              </a:rPr>
              <a:t>GxE: A Little Math</a:t>
            </a: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136" y="1282700"/>
            <a:ext cx="8420100" cy="214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1">
                <a:shade val="95000"/>
                <a:satMod val="105000"/>
              </a:schemeClr>
            </a:solidFill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E950B0F-B163-4171-8AC1-DB8F0569A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136" y="4656348"/>
            <a:ext cx="8748346" cy="7620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41F549-8F55-474C-B0FF-BACC92B4A76A}"/>
              </a:ext>
            </a:extLst>
          </p:cNvPr>
          <p:cNvSpPr txBox="1"/>
          <p:nvPr/>
        </p:nvSpPr>
        <p:spPr>
          <a:xfrm>
            <a:off x="10333852" y="3244334"/>
            <a:ext cx="1643760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bh</a:t>
            </a:r>
            <a:r>
              <a:rPr lang="en-US" dirty="0"/>
              <a:t>)/(</a:t>
            </a:r>
            <a:r>
              <a:rPr lang="en-US" dirty="0" err="1"/>
              <a:t>fd</a:t>
            </a:r>
            <a:r>
              <a:rPr lang="en-US" dirty="0"/>
              <a:t>) ≈ 1.0?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9A5DC9-9410-4420-9D6D-9DFB5C1C78D3}"/>
              </a:ext>
            </a:extLst>
          </p:cNvPr>
          <p:cNvCxnSpPr>
            <a:cxnSpLocks/>
          </p:cNvCxnSpPr>
          <p:nvPr/>
        </p:nvCxnSpPr>
        <p:spPr>
          <a:xfrm flipH="1">
            <a:off x="10081252" y="3655038"/>
            <a:ext cx="568775" cy="91376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7F5AC66-7A46-4B46-AA88-55D0985DCF89}"/>
              </a:ext>
            </a:extLst>
          </p:cNvPr>
          <p:cNvCxnSpPr>
            <a:cxnSpLocks/>
          </p:cNvCxnSpPr>
          <p:nvPr/>
        </p:nvCxnSpPr>
        <p:spPr>
          <a:xfrm>
            <a:off x="9520640" y="2058932"/>
            <a:ext cx="1121224" cy="1079385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768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Graphing an Interaction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95554" y="1417639"/>
            <a:ext cx="5791200" cy="4563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07E104-E2B1-47ED-BF1E-2303865349A7}"/>
              </a:ext>
            </a:extLst>
          </p:cNvPr>
          <p:cNvSpPr txBox="1"/>
          <p:nvPr/>
        </p:nvSpPr>
        <p:spPr>
          <a:xfrm>
            <a:off x="1143000" y="2998607"/>
            <a:ext cx="1514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Odds Ratio</a:t>
            </a:r>
          </a:p>
        </p:txBody>
      </p:sp>
    </p:spTree>
    <p:extLst>
      <p:ext uri="{BB962C8B-B14F-4D97-AF65-F5344CB8AC3E}">
        <p14:creationId xmlns:p14="http://schemas.microsoft.com/office/powerpoint/2010/main" val="4022869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Graphing an Interaction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95554" y="1417639"/>
            <a:ext cx="5791200" cy="4563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07E104-E2B1-47ED-BF1E-2303865349A7}"/>
              </a:ext>
            </a:extLst>
          </p:cNvPr>
          <p:cNvSpPr txBox="1"/>
          <p:nvPr/>
        </p:nvSpPr>
        <p:spPr>
          <a:xfrm>
            <a:off x="1143000" y="2998607"/>
            <a:ext cx="1514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Odds Ratio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C89D4D-69EB-44C9-9A36-4C13468EAA92}"/>
              </a:ext>
            </a:extLst>
          </p:cNvPr>
          <p:cNvSpPr txBox="1"/>
          <p:nvPr/>
        </p:nvSpPr>
        <p:spPr>
          <a:xfrm>
            <a:off x="8467721" y="2629275"/>
            <a:ext cx="2638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00FF"/>
                </a:solidFill>
              </a:rPr>
              <a:t>Required N can be Large</a:t>
            </a:r>
          </a:p>
        </p:txBody>
      </p:sp>
    </p:spTree>
    <p:extLst>
      <p:ext uri="{BB962C8B-B14F-4D97-AF65-F5344CB8AC3E}">
        <p14:creationId xmlns:p14="http://schemas.microsoft.com/office/powerpoint/2010/main" val="3896620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362" name="Text Box 2"/>
          <p:cNvSpPr txBox="1">
            <a:spLocks noChangeArrowheads="1"/>
          </p:cNvSpPr>
          <p:nvPr/>
        </p:nvSpPr>
        <p:spPr bwMode="auto">
          <a:xfrm>
            <a:off x="761999" y="381004"/>
            <a:ext cx="10887075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4400" b="1" dirty="0" err="1"/>
              <a:t>Quanto</a:t>
            </a:r>
            <a:r>
              <a:rPr lang="en-US" sz="4400" b="1" dirty="0"/>
              <a:t> </a:t>
            </a:r>
          </a:p>
          <a:p>
            <a:pPr algn="ctr"/>
            <a:r>
              <a:rPr lang="en-US" sz="2400" b="1">
                <a:solidFill>
                  <a:srgbClr val="0000FF"/>
                </a:solidFill>
                <a:hlinkClick r:id="rId2"/>
              </a:rPr>
              <a:t>https://pphs.usc.edu/biostatistics-software/</a:t>
            </a:r>
            <a:endParaRPr lang="en-US" sz="2400" b="1" dirty="0">
              <a:solidFill>
                <a:srgbClr val="0000FF"/>
              </a:solidFill>
            </a:endParaRPr>
          </a:p>
          <a:p>
            <a:pPr algn="ctr"/>
            <a:r>
              <a:rPr lang="en-US" sz="2000" dirty="0">
                <a:solidFill>
                  <a:srgbClr val="C00000"/>
                </a:solidFill>
              </a:rPr>
              <a:t>Gauderman and Morrison</a:t>
            </a:r>
          </a:p>
        </p:txBody>
      </p:sp>
      <p:pic>
        <p:nvPicPr>
          <p:cNvPr id="1295363" name="Picture 3"/>
          <p:cNvPicPr>
            <a:picLocks noChangeAspect="1" noChangeArrowheads="1"/>
          </p:cNvPicPr>
          <p:nvPr/>
        </p:nvPicPr>
        <p:blipFill>
          <a:blip r:embed="rId3" cstate="print"/>
          <a:srcRect r="17624"/>
          <a:stretch>
            <a:fillRect/>
          </a:stretch>
        </p:blipFill>
        <p:spPr bwMode="auto">
          <a:xfrm>
            <a:off x="1295400" y="2819400"/>
            <a:ext cx="9677400" cy="3532188"/>
          </a:xfrm>
          <a:prstGeom prst="rect">
            <a:avLst/>
          </a:prstGeom>
          <a:noFill/>
        </p:spPr>
      </p:pic>
      <p:sp>
        <p:nvSpPr>
          <p:cNvPr id="1295364" name="Text Box 4"/>
          <p:cNvSpPr txBox="1">
            <a:spLocks noChangeArrowheads="1"/>
          </p:cNvSpPr>
          <p:nvPr/>
        </p:nvSpPr>
        <p:spPr bwMode="auto">
          <a:xfrm>
            <a:off x="1476375" y="1907978"/>
            <a:ext cx="8610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itchFamily="18" charset="0"/>
              </a:rPr>
              <a:t>  </a:t>
            </a:r>
            <a:r>
              <a:rPr lang="en-US" sz="2400" dirty="0"/>
              <a:t>Power and Sample Size Calculations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400" dirty="0"/>
              <a:t>  Several Study Designs</a:t>
            </a:r>
          </a:p>
        </p:txBody>
      </p:sp>
      <p:sp>
        <p:nvSpPr>
          <p:cNvPr id="1295366" name="AutoShape 6"/>
          <p:cNvSpPr>
            <a:spLocks noChangeArrowheads="1"/>
          </p:cNvSpPr>
          <p:nvPr/>
        </p:nvSpPr>
        <p:spPr bwMode="auto">
          <a:xfrm rot="5400000">
            <a:off x="5543549" y="1862138"/>
            <a:ext cx="1104900" cy="2028825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13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49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0"/>
            <a:ext cx="8743950" cy="114300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1258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34484" y="1044606"/>
            <a:ext cx="9010650" cy="4953000"/>
          </a:xfrm>
        </p:spPr>
        <p:txBody>
          <a:bodyPr/>
          <a:lstStyle/>
          <a:p>
            <a:pPr marL="182880">
              <a:lnSpc>
                <a:spcPct val="150000"/>
              </a:lnSpc>
              <a:spcBef>
                <a:spcPts val="0"/>
              </a:spcBef>
            </a:pPr>
            <a:r>
              <a:rPr lang="en-US" sz="4000" dirty="0"/>
              <a:t>Basic concepts of GxE interaction</a:t>
            </a:r>
          </a:p>
          <a:p>
            <a:pPr marL="182880">
              <a:lnSpc>
                <a:spcPct val="150000"/>
              </a:lnSpc>
              <a:spcBef>
                <a:spcPts val="0"/>
              </a:spcBef>
            </a:pPr>
            <a:r>
              <a:rPr lang="en-US" sz="4000" dirty="0"/>
              <a:t>Candidate gene studies</a:t>
            </a:r>
          </a:p>
          <a:p>
            <a:pPr marL="182880">
              <a:lnSpc>
                <a:spcPct val="150000"/>
              </a:lnSpc>
              <a:spcBef>
                <a:spcPts val="0"/>
              </a:spcBef>
            </a:pPr>
            <a:r>
              <a:rPr lang="en-US" sz="4000" dirty="0"/>
              <a:t>GWIS</a:t>
            </a:r>
          </a:p>
          <a:p>
            <a:pPr marL="182880">
              <a:lnSpc>
                <a:spcPct val="150000"/>
              </a:lnSpc>
              <a:spcBef>
                <a:spcPts val="0"/>
              </a:spcBef>
            </a:pPr>
            <a:r>
              <a:rPr lang="en-US" sz="4000" dirty="0"/>
              <a:t>Power and sample size</a:t>
            </a:r>
          </a:p>
          <a:p>
            <a:pPr marL="182880">
              <a:spcBef>
                <a:spcPts val="0"/>
              </a:spcBef>
            </a:pPr>
            <a:r>
              <a:rPr lang="en-US" sz="4000" dirty="0"/>
              <a:t>Software for GWIS </a:t>
            </a:r>
            <a:r>
              <a:rPr lang="en-US" dirty="0"/>
              <a:t>analysis</a:t>
            </a:r>
          </a:p>
          <a:p>
            <a:pPr lvl="1">
              <a:lnSpc>
                <a:spcPct val="90000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6388" name="Picture 4"/>
          <p:cNvPicPr>
            <a:picLocks noChangeAspect="1" noChangeArrowheads="1"/>
          </p:cNvPicPr>
          <p:nvPr/>
        </p:nvPicPr>
        <p:blipFill>
          <a:blip r:embed="rId2" cstate="print"/>
          <a:srcRect r="30440"/>
          <a:stretch>
            <a:fillRect/>
          </a:stretch>
        </p:blipFill>
        <p:spPr bwMode="auto">
          <a:xfrm>
            <a:off x="1828801" y="2209800"/>
            <a:ext cx="8763000" cy="378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96389" name="AutoShape 5"/>
          <p:cNvSpPr>
            <a:spLocks noChangeArrowheads="1"/>
          </p:cNvSpPr>
          <p:nvPr/>
        </p:nvSpPr>
        <p:spPr bwMode="auto">
          <a:xfrm rot="5400000">
            <a:off x="5243021" y="1581359"/>
            <a:ext cx="1250422" cy="1390650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FFFF00"/>
              </a:solidFill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4A37EB27-56BE-4293-AA59-314DF9EE0B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3" y="-151150"/>
            <a:ext cx="10887075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4400" b="1" dirty="0" err="1"/>
              <a:t>Quanto</a:t>
            </a:r>
            <a:r>
              <a:rPr lang="en-US" sz="4400" b="1" dirty="0"/>
              <a:t> </a:t>
            </a:r>
          </a:p>
          <a:p>
            <a:pPr algn="ctr"/>
            <a:r>
              <a:rPr lang="en-US" sz="2000" b="1" dirty="0">
                <a:solidFill>
                  <a:srgbClr val="0000FF"/>
                </a:solidFill>
                <a:hlinkClick r:id="rId3"/>
              </a:rPr>
              <a:t>https://pphs.usc.edu/biostatistics-software/</a:t>
            </a:r>
            <a:endParaRPr lang="en-US" sz="2000" b="1" dirty="0">
              <a:solidFill>
                <a:srgbClr val="0000FF"/>
              </a:solidFill>
            </a:endParaRPr>
          </a:p>
          <a:p>
            <a:pPr algn="ctr"/>
            <a:r>
              <a:rPr lang="en-US" sz="1800" dirty="0">
                <a:solidFill>
                  <a:srgbClr val="C00000"/>
                </a:solidFill>
              </a:rPr>
              <a:t>Gauderman and Morrison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BB26B0B4-A03B-4D6B-997C-06B14A1E4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1" y="1573259"/>
            <a:ext cx="8610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buFontTx/>
              <a:buChar char="•"/>
            </a:pPr>
            <a:r>
              <a:rPr lang="en-US" sz="2800" dirty="0">
                <a:latin typeface="Times New Roman" pitchFamily="18" charset="0"/>
              </a:rPr>
              <a:t>  </a:t>
            </a:r>
            <a:r>
              <a:rPr lang="en-US" sz="2800" dirty="0"/>
              <a:t>Several hypotheses</a:t>
            </a:r>
          </a:p>
        </p:txBody>
      </p:sp>
    </p:spTree>
    <p:extLst>
      <p:ext uri="{BB962C8B-B14F-4D97-AF65-F5344CB8AC3E}">
        <p14:creationId xmlns:p14="http://schemas.microsoft.com/office/powerpoint/2010/main" val="3259667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746833" y="436856"/>
            <a:ext cx="10368009" cy="1143000"/>
          </a:xfrm>
        </p:spPr>
        <p:txBody>
          <a:bodyPr/>
          <a:lstStyle/>
          <a:p>
            <a:r>
              <a:rPr lang="en-US" sz="4400" dirty="0"/>
              <a:t>Example: Unmatched case-control (1:1)</a:t>
            </a:r>
          </a:p>
        </p:txBody>
      </p:sp>
      <p:sp>
        <p:nvSpPr>
          <p:cNvPr id="12912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09800" y="1362105"/>
            <a:ext cx="8572500" cy="1143000"/>
          </a:xfrm>
        </p:spPr>
        <p:txBody>
          <a:bodyPr/>
          <a:lstStyle/>
          <a:p>
            <a:r>
              <a:rPr lang="en-US" sz="2800" dirty="0"/>
              <a:t>Required N (case-control pairs) to detect </a:t>
            </a:r>
            <a:r>
              <a:rPr lang="en-US" sz="2800" dirty="0" err="1">
                <a:solidFill>
                  <a:srgbClr val="0000FF"/>
                </a:solidFill>
              </a:rPr>
              <a:t>GxE</a:t>
            </a:r>
            <a:r>
              <a:rPr lang="en-US" sz="2800" dirty="0"/>
              <a:t> </a:t>
            </a:r>
          </a:p>
          <a:p>
            <a:r>
              <a:rPr lang="en-US" sz="2800" dirty="0"/>
              <a:t>80% power, </a:t>
            </a:r>
            <a:r>
              <a:rPr lang="en-US" sz="2800" dirty="0">
                <a:latin typeface="Symbol" pitchFamily="18" charset="2"/>
              </a:rPr>
              <a:t>a</a:t>
            </a:r>
            <a:r>
              <a:rPr lang="en-US" sz="2800" dirty="0"/>
              <a:t>=0.05, one G   </a:t>
            </a:r>
          </a:p>
          <a:p>
            <a:endParaRPr lang="en-US" sz="2800" dirty="0"/>
          </a:p>
        </p:txBody>
      </p:sp>
      <p:pic>
        <p:nvPicPr>
          <p:cNvPr id="1291268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981200" y="2514630"/>
            <a:ext cx="8686800" cy="4200525"/>
          </a:xfrm>
          <a:solidFill>
            <a:schemeClr val="tx1"/>
          </a:solidFill>
          <a:ln/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6C05511-EAC4-4D0B-87C6-3E7AE8273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2514630"/>
            <a:ext cx="8686800" cy="42005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-351162" y="533440"/>
            <a:ext cx="10363200" cy="1143000"/>
          </a:xfrm>
        </p:spPr>
        <p:txBody>
          <a:bodyPr/>
          <a:lstStyle/>
          <a:p>
            <a:r>
              <a:rPr lang="en-US" sz="4000" dirty="0"/>
              <a:t>Case-control vs. Case-only Design</a:t>
            </a:r>
          </a:p>
        </p:txBody>
      </p:sp>
      <p:pic>
        <p:nvPicPr>
          <p:cNvPr id="1294346" name="Picture 10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600200" y="2438427"/>
            <a:ext cx="9144000" cy="4202113"/>
          </a:xfrm>
          <a:solidFill>
            <a:schemeClr val="tx1"/>
          </a:solidFill>
          <a:ln/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E94D1AC4-893F-4961-9481-C0702FFD7AFF}"/>
              </a:ext>
            </a:extLst>
          </p:cNvPr>
          <p:cNvSpPr txBox="1">
            <a:spLocks noChangeArrowheads="1"/>
          </p:cNvSpPr>
          <p:nvPr/>
        </p:nvSpPr>
        <p:spPr>
          <a:xfrm>
            <a:off x="1600198" y="1485914"/>
            <a:ext cx="8572500" cy="582583"/>
          </a:xfrm>
        </p:spPr>
        <p:txBody>
          <a:bodyPr/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Required N to detect </a:t>
            </a:r>
            <a:r>
              <a:rPr lang="en-US" sz="2800" dirty="0" err="1">
                <a:solidFill>
                  <a:srgbClr val="0000FF"/>
                </a:solidFill>
              </a:rPr>
              <a:t>GxE</a:t>
            </a:r>
            <a:r>
              <a:rPr lang="en-US" sz="2800" dirty="0"/>
              <a:t> (Case-control /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Case-only)   </a:t>
            </a:r>
          </a:p>
          <a:p>
            <a:endParaRPr lang="en-US" sz="2800" dirty="0"/>
          </a:p>
        </p:txBody>
      </p:sp>
      <p:pic>
        <p:nvPicPr>
          <p:cNvPr id="14" name="Picture 10">
            <a:extLst>
              <a:ext uri="{FF2B5EF4-FFF2-40B4-BE49-F238E27FC236}">
                <a16:creationId xmlns:a16="http://schemas.microsoft.com/office/drawing/2014/main" id="{0E7A472A-92F0-4F85-9FB1-B0D4DD7C9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199" y="2312973"/>
            <a:ext cx="9144000" cy="42021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</p:pic>
      <p:sp>
        <p:nvSpPr>
          <p:cNvPr id="15" name="Rectangle 11">
            <a:extLst>
              <a:ext uri="{FF2B5EF4-FFF2-40B4-BE49-F238E27FC236}">
                <a16:creationId xmlns:a16="http://schemas.microsoft.com/office/drawing/2014/main" id="{47E3E10C-7ED9-4453-9FAA-9F890377E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3836947"/>
            <a:ext cx="1104900" cy="2209800"/>
          </a:xfrm>
          <a:prstGeom prst="rect">
            <a:avLst/>
          </a:prstGeom>
          <a:solidFill>
            <a:srgbClr val="FF9900">
              <a:alpha val="27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charset="0"/>
            </a:endParaRPr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101F6B2B-9496-4D77-AF07-0DE3BBB17B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0" y="3836947"/>
            <a:ext cx="838200" cy="2209800"/>
          </a:xfrm>
          <a:prstGeom prst="rect">
            <a:avLst/>
          </a:prstGeom>
          <a:solidFill>
            <a:srgbClr val="FF9900">
              <a:alpha val="27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err="1"/>
              <a:t>Genomewide</a:t>
            </a:r>
            <a:r>
              <a:rPr lang="en-US" sz="4000" b="1" dirty="0"/>
              <a:t> Association Studies</a:t>
            </a:r>
          </a:p>
        </p:txBody>
      </p:sp>
      <p:sp>
        <p:nvSpPr>
          <p:cNvPr id="135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90649" y="1364180"/>
            <a:ext cx="9867900" cy="4953000"/>
          </a:xfrm>
        </p:spPr>
        <p:txBody>
          <a:bodyPr/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We want to find this one</a:t>
            </a:r>
          </a:p>
          <a:p>
            <a:endParaRPr lang="en-US" dirty="0"/>
          </a:p>
          <a:p>
            <a:endParaRPr lang="en-US" dirty="0"/>
          </a:p>
          <a:p>
            <a:endParaRPr lang="en-US" sz="2000" dirty="0"/>
          </a:p>
          <a:p>
            <a:r>
              <a:rPr lang="en-US" sz="2800" b="1" dirty="0"/>
              <a:t>How do we do it?</a:t>
            </a:r>
          </a:p>
          <a:p>
            <a:pPr lvl="1"/>
            <a:r>
              <a:rPr lang="en-US" sz="2000" dirty="0"/>
              <a:t>Test disease vs. each marker     </a:t>
            </a:r>
          </a:p>
          <a:p>
            <a:pPr lvl="1">
              <a:spcBef>
                <a:spcPct val="35000"/>
              </a:spcBef>
            </a:pPr>
            <a:r>
              <a:rPr lang="en-US" sz="2000" dirty="0"/>
              <a:t>Impute each     and test vs. outcome</a:t>
            </a:r>
          </a:p>
          <a:p>
            <a:pPr>
              <a:spcBef>
                <a:spcPct val="50000"/>
              </a:spcBef>
            </a:pPr>
            <a:endParaRPr lang="en-US" sz="2000" dirty="0">
              <a:solidFill>
                <a:schemeClr val="tx2"/>
              </a:solidFill>
            </a:endParaRPr>
          </a:p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chemeClr val="tx2"/>
                </a:solidFill>
              </a:rPr>
              <a:t>Most GWA studies only test marginal G effects</a:t>
            </a:r>
          </a:p>
        </p:txBody>
      </p:sp>
      <p:sp>
        <p:nvSpPr>
          <p:cNvPr id="1350660" name="Line 4"/>
          <p:cNvSpPr>
            <a:spLocks noChangeShapeType="1"/>
          </p:cNvSpPr>
          <p:nvPr/>
        </p:nvSpPr>
        <p:spPr bwMode="auto">
          <a:xfrm>
            <a:off x="2286000" y="3152775"/>
            <a:ext cx="6858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0661" name="Line 5"/>
          <p:cNvSpPr>
            <a:spLocks noChangeShapeType="1"/>
          </p:cNvSpPr>
          <p:nvPr/>
        </p:nvSpPr>
        <p:spPr bwMode="auto">
          <a:xfrm>
            <a:off x="2667000" y="2771775"/>
            <a:ext cx="0" cy="381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0662" name="AutoShape 6"/>
          <p:cNvSpPr>
            <a:spLocks noChangeArrowheads="1"/>
          </p:cNvSpPr>
          <p:nvPr/>
        </p:nvSpPr>
        <p:spPr bwMode="auto">
          <a:xfrm rot="10800000">
            <a:off x="3276604" y="2636875"/>
            <a:ext cx="304800" cy="515937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50663" name="AutoShape 7"/>
          <p:cNvSpPr>
            <a:spLocks noChangeArrowheads="1"/>
          </p:cNvSpPr>
          <p:nvPr/>
        </p:nvSpPr>
        <p:spPr bwMode="auto">
          <a:xfrm rot="10800000">
            <a:off x="5257801" y="2619375"/>
            <a:ext cx="304800" cy="515938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50664" name="AutoShape 8"/>
          <p:cNvSpPr>
            <a:spLocks noChangeArrowheads="1"/>
          </p:cNvSpPr>
          <p:nvPr/>
        </p:nvSpPr>
        <p:spPr bwMode="auto">
          <a:xfrm rot="10800000">
            <a:off x="8686801" y="2619375"/>
            <a:ext cx="304800" cy="515938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50665" name="Line 9"/>
          <p:cNvSpPr>
            <a:spLocks noChangeShapeType="1"/>
          </p:cNvSpPr>
          <p:nvPr/>
        </p:nvSpPr>
        <p:spPr bwMode="auto">
          <a:xfrm>
            <a:off x="2971800" y="2771775"/>
            <a:ext cx="0" cy="381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0666" name="Line 10"/>
          <p:cNvSpPr>
            <a:spLocks noChangeShapeType="1"/>
          </p:cNvSpPr>
          <p:nvPr/>
        </p:nvSpPr>
        <p:spPr bwMode="auto">
          <a:xfrm>
            <a:off x="3124200" y="2771775"/>
            <a:ext cx="0" cy="381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0667" name="Line 11"/>
          <p:cNvSpPr>
            <a:spLocks noChangeShapeType="1"/>
          </p:cNvSpPr>
          <p:nvPr/>
        </p:nvSpPr>
        <p:spPr bwMode="auto">
          <a:xfrm>
            <a:off x="3733800" y="2771775"/>
            <a:ext cx="0" cy="381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0668" name="Line 12"/>
          <p:cNvSpPr>
            <a:spLocks noChangeShapeType="1"/>
          </p:cNvSpPr>
          <p:nvPr/>
        </p:nvSpPr>
        <p:spPr bwMode="auto">
          <a:xfrm>
            <a:off x="4267200" y="2771775"/>
            <a:ext cx="0" cy="381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0669" name="Line 13"/>
          <p:cNvSpPr>
            <a:spLocks noChangeShapeType="1"/>
          </p:cNvSpPr>
          <p:nvPr/>
        </p:nvSpPr>
        <p:spPr bwMode="auto">
          <a:xfrm>
            <a:off x="4495800" y="2771775"/>
            <a:ext cx="0" cy="381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0670" name="Line 14"/>
          <p:cNvSpPr>
            <a:spLocks noChangeShapeType="1"/>
          </p:cNvSpPr>
          <p:nvPr/>
        </p:nvSpPr>
        <p:spPr bwMode="auto">
          <a:xfrm>
            <a:off x="5029200" y="2771775"/>
            <a:ext cx="0" cy="381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0671" name="Line 15"/>
          <p:cNvSpPr>
            <a:spLocks noChangeShapeType="1"/>
          </p:cNvSpPr>
          <p:nvPr/>
        </p:nvSpPr>
        <p:spPr bwMode="auto">
          <a:xfrm>
            <a:off x="5715000" y="2771775"/>
            <a:ext cx="0" cy="381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0672" name="Line 16"/>
          <p:cNvSpPr>
            <a:spLocks noChangeShapeType="1"/>
          </p:cNvSpPr>
          <p:nvPr/>
        </p:nvSpPr>
        <p:spPr bwMode="auto">
          <a:xfrm>
            <a:off x="6019800" y="2771775"/>
            <a:ext cx="0" cy="381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0673" name="Line 17"/>
          <p:cNvSpPr>
            <a:spLocks noChangeShapeType="1"/>
          </p:cNvSpPr>
          <p:nvPr/>
        </p:nvSpPr>
        <p:spPr bwMode="auto">
          <a:xfrm>
            <a:off x="7010400" y="2771775"/>
            <a:ext cx="0" cy="381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0674" name="Line 18"/>
          <p:cNvSpPr>
            <a:spLocks noChangeShapeType="1"/>
          </p:cNvSpPr>
          <p:nvPr/>
        </p:nvSpPr>
        <p:spPr bwMode="auto">
          <a:xfrm>
            <a:off x="7315200" y="2771775"/>
            <a:ext cx="0" cy="381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0675" name="Line 19"/>
          <p:cNvSpPr>
            <a:spLocks noChangeShapeType="1"/>
          </p:cNvSpPr>
          <p:nvPr/>
        </p:nvSpPr>
        <p:spPr bwMode="auto">
          <a:xfrm>
            <a:off x="7543800" y="2771775"/>
            <a:ext cx="0" cy="381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0676" name="Line 20"/>
          <p:cNvSpPr>
            <a:spLocks noChangeShapeType="1"/>
          </p:cNvSpPr>
          <p:nvPr/>
        </p:nvSpPr>
        <p:spPr bwMode="auto">
          <a:xfrm>
            <a:off x="7924800" y="2771775"/>
            <a:ext cx="0" cy="381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0677" name="Line 21"/>
          <p:cNvSpPr>
            <a:spLocks noChangeShapeType="1"/>
          </p:cNvSpPr>
          <p:nvPr/>
        </p:nvSpPr>
        <p:spPr bwMode="auto">
          <a:xfrm>
            <a:off x="9067800" y="2778125"/>
            <a:ext cx="0" cy="381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0678" name="Line 22"/>
          <p:cNvSpPr>
            <a:spLocks noChangeShapeType="1"/>
          </p:cNvSpPr>
          <p:nvPr/>
        </p:nvSpPr>
        <p:spPr bwMode="auto">
          <a:xfrm>
            <a:off x="8458200" y="2771775"/>
            <a:ext cx="0" cy="381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0679" name="Text Box 23"/>
          <p:cNvSpPr txBox="1">
            <a:spLocks noChangeArrowheads="1"/>
          </p:cNvSpPr>
          <p:nvPr/>
        </p:nvSpPr>
        <p:spPr bwMode="auto">
          <a:xfrm>
            <a:off x="1657349" y="2771774"/>
            <a:ext cx="1143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…</a:t>
            </a:r>
          </a:p>
        </p:txBody>
      </p:sp>
      <p:sp>
        <p:nvSpPr>
          <p:cNvPr id="1350680" name="Text Box 24"/>
          <p:cNvSpPr txBox="1">
            <a:spLocks noChangeArrowheads="1"/>
          </p:cNvSpPr>
          <p:nvPr/>
        </p:nvSpPr>
        <p:spPr bwMode="auto">
          <a:xfrm>
            <a:off x="9534523" y="2765981"/>
            <a:ext cx="1143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…</a:t>
            </a:r>
          </a:p>
        </p:txBody>
      </p:sp>
      <p:sp>
        <p:nvSpPr>
          <p:cNvPr id="1350681" name="Line 25"/>
          <p:cNvSpPr>
            <a:spLocks noChangeShapeType="1"/>
          </p:cNvSpPr>
          <p:nvPr/>
        </p:nvSpPr>
        <p:spPr bwMode="auto">
          <a:xfrm>
            <a:off x="6591300" y="2771775"/>
            <a:ext cx="0" cy="381000"/>
          </a:xfrm>
          <a:prstGeom prst="line">
            <a:avLst/>
          </a:prstGeom>
          <a:noFill/>
          <a:ln w="508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0682" name="AutoShape 26"/>
          <p:cNvSpPr>
            <a:spLocks noChangeArrowheads="1"/>
          </p:cNvSpPr>
          <p:nvPr/>
        </p:nvSpPr>
        <p:spPr bwMode="auto">
          <a:xfrm>
            <a:off x="6477000" y="2619375"/>
            <a:ext cx="228600" cy="228600"/>
          </a:xfrm>
          <a:prstGeom prst="octagon">
            <a:avLst>
              <a:gd name="adj" fmla="val 29287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50683" name="Text Box 27"/>
          <p:cNvSpPr txBox="1">
            <a:spLocks noChangeArrowheads="1"/>
          </p:cNvSpPr>
          <p:nvPr/>
        </p:nvSpPr>
        <p:spPr bwMode="auto">
          <a:xfrm>
            <a:off x="5638823" y="1933611"/>
            <a:ext cx="15632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/>
            <a:r>
              <a:rPr lang="en-US" sz="2400"/>
              <a:t>Causal SNP</a:t>
            </a:r>
          </a:p>
        </p:txBody>
      </p:sp>
      <p:sp>
        <p:nvSpPr>
          <p:cNvPr id="1350684" name="AutoShape 28"/>
          <p:cNvSpPr>
            <a:spLocks noChangeArrowheads="1"/>
          </p:cNvSpPr>
          <p:nvPr/>
        </p:nvSpPr>
        <p:spPr bwMode="auto">
          <a:xfrm rot="10800000">
            <a:off x="5934373" y="4285728"/>
            <a:ext cx="323253" cy="360399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50685" name="Line 29"/>
          <p:cNvSpPr>
            <a:spLocks noChangeShapeType="1"/>
          </p:cNvSpPr>
          <p:nvPr/>
        </p:nvSpPr>
        <p:spPr bwMode="auto">
          <a:xfrm>
            <a:off x="4010025" y="4743450"/>
            <a:ext cx="0" cy="381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" name="Arrow: Bent 3">
            <a:extLst>
              <a:ext uri="{FF2B5EF4-FFF2-40B4-BE49-F238E27FC236}">
                <a16:creationId xmlns:a16="http://schemas.microsoft.com/office/drawing/2014/main" id="{4022F5C2-B5D6-4234-8684-0F35F1438BC6}"/>
              </a:ext>
            </a:extLst>
          </p:cNvPr>
          <p:cNvSpPr/>
          <p:nvPr/>
        </p:nvSpPr>
        <p:spPr>
          <a:xfrm rot="5400000">
            <a:off x="6237239" y="1521840"/>
            <a:ext cx="381001" cy="461665"/>
          </a:xfrm>
          <a:prstGeom prst="bentArrow">
            <a:avLst/>
          </a:prstGeom>
          <a:gradFill>
            <a:lin ang="54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Missing?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52501" y="1524000"/>
            <a:ext cx="4838700" cy="4953000"/>
          </a:xfrm>
        </p:spPr>
        <p:txBody>
          <a:bodyPr/>
          <a:lstStyle/>
          <a:p>
            <a:r>
              <a:rPr lang="en-US" sz="2800" dirty="0"/>
              <a:t>SNPs with modest marginal effect that might be important in one or more subgroups?</a:t>
            </a:r>
          </a:p>
          <a:p>
            <a:endParaRPr lang="en-US" sz="2800" dirty="0">
              <a:solidFill>
                <a:schemeClr val="accent2"/>
              </a:solidFill>
            </a:endParaRP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1201" y="1524000"/>
            <a:ext cx="512507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Missing?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52504" y="1524000"/>
            <a:ext cx="4838700" cy="4953000"/>
          </a:xfrm>
        </p:spPr>
        <p:txBody>
          <a:bodyPr/>
          <a:lstStyle/>
          <a:p>
            <a:r>
              <a:rPr lang="en-US" sz="2800" dirty="0"/>
              <a:t>SNPs with modest marginal effect that might be important in one or more subgroups?</a:t>
            </a:r>
          </a:p>
          <a:p>
            <a:endParaRPr lang="en-US" sz="2800" dirty="0"/>
          </a:p>
          <a:p>
            <a:r>
              <a:rPr lang="en-US" sz="2800" b="1" dirty="0"/>
              <a:t>Size of the marginal G effect </a:t>
            </a:r>
            <a:r>
              <a:rPr lang="en-US" sz="2800" dirty="0"/>
              <a:t>depends on </a:t>
            </a:r>
            <a:r>
              <a:rPr lang="en-US" sz="2800" dirty="0">
                <a:solidFill>
                  <a:srgbClr val="0000FF"/>
                </a:solidFill>
              </a:rPr>
              <a:t>prevalence of exposure</a:t>
            </a:r>
          </a:p>
          <a:p>
            <a:endParaRPr lang="en-US" sz="2800" dirty="0">
              <a:solidFill>
                <a:schemeClr val="accent2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791201" y="1524000"/>
            <a:ext cx="5125070" cy="4038600"/>
            <a:chOff x="4838700" y="1524000"/>
            <a:chExt cx="5125070" cy="4038600"/>
          </a:xfrm>
        </p:grpSpPr>
        <p:pic>
          <p:nvPicPr>
            <p:cNvPr id="1331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838700" y="1524000"/>
              <a:ext cx="5125070" cy="403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Connector 11"/>
            <p:cNvCxnSpPr/>
            <p:nvPr/>
          </p:nvCxnSpPr>
          <p:spPr bwMode="auto">
            <a:xfrm>
              <a:off x="7505700" y="3200400"/>
              <a:ext cx="0" cy="914400"/>
            </a:xfrm>
            <a:prstGeom prst="line">
              <a:avLst/>
            </a:prstGeom>
            <a:noFill/>
            <a:ln w="444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0170238-20F5-403A-A311-C66EE0ED5F1C}"/>
              </a:ext>
            </a:extLst>
          </p:cNvPr>
          <p:cNvSpPr txBox="1"/>
          <p:nvPr/>
        </p:nvSpPr>
        <p:spPr>
          <a:xfrm>
            <a:off x="7759639" y="4314141"/>
            <a:ext cx="1397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50% Exposed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894082-373B-42BA-A4FB-45C5CA178AB9}"/>
              </a:ext>
            </a:extLst>
          </p:cNvPr>
          <p:cNvSpPr txBox="1"/>
          <p:nvPr/>
        </p:nvSpPr>
        <p:spPr>
          <a:xfrm>
            <a:off x="8858872" y="3230464"/>
            <a:ext cx="2019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charset="0"/>
              </a:rPr>
              <a:t>Marginal G effect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Missing?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52504" y="1524000"/>
            <a:ext cx="4838700" cy="4953000"/>
          </a:xfrm>
        </p:spPr>
        <p:txBody>
          <a:bodyPr/>
          <a:lstStyle/>
          <a:p>
            <a:r>
              <a:rPr lang="en-US" sz="2800" dirty="0"/>
              <a:t>SNPs with modest marginal effect that might be important in one or more subgroups?</a:t>
            </a:r>
          </a:p>
          <a:p>
            <a:endParaRPr lang="en-US" sz="2800" dirty="0"/>
          </a:p>
          <a:p>
            <a:r>
              <a:rPr lang="en-US" sz="2800" b="1" dirty="0"/>
              <a:t>Size of the marginal G effect </a:t>
            </a:r>
            <a:r>
              <a:rPr lang="en-US" sz="2800" dirty="0"/>
              <a:t>depends on </a:t>
            </a:r>
            <a:r>
              <a:rPr lang="en-US" sz="2800" dirty="0">
                <a:solidFill>
                  <a:srgbClr val="0000FF"/>
                </a:solidFill>
              </a:rPr>
              <a:t>prevalence of exposure</a:t>
            </a:r>
          </a:p>
          <a:p>
            <a:endParaRPr lang="en-US" sz="2800" dirty="0">
              <a:solidFill>
                <a:schemeClr val="accent2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791201" y="1524000"/>
            <a:ext cx="5125070" cy="4038600"/>
            <a:chOff x="4838700" y="1524000"/>
            <a:chExt cx="5125070" cy="4038600"/>
          </a:xfrm>
        </p:grpSpPr>
        <p:pic>
          <p:nvPicPr>
            <p:cNvPr id="1331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838700" y="1524000"/>
              <a:ext cx="5125070" cy="403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Connector 11"/>
            <p:cNvCxnSpPr>
              <a:cxnSpLocks/>
            </p:cNvCxnSpPr>
            <p:nvPr/>
          </p:nvCxnSpPr>
          <p:spPr bwMode="auto">
            <a:xfrm>
              <a:off x="8202044" y="2628900"/>
              <a:ext cx="2218" cy="1481461"/>
            </a:xfrm>
            <a:prstGeom prst="line">
              <a:avLst/>
            </a:prstGeom>
            <a:noFill/>
            <a:ln w="444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0170238-20F5-403A-A311-C66EE0ED5F1C}"/>
              </a:ext>
            </a:extLst>
          </p:cNvPr>
          <p:cNvSpPr txBox="1"/>
          <p:nvPr/>
        </p:nvSpPr>
        <p:spPr>
          <a:xfrm>
            <a:off x="8455983" y="4286934"/>
            <a:ext cx="1397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75% Exposed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58F007-CCC0-4B6A-8C06-D744C471C2E1}"/>
              </a:ext>
            </a:extLst>
          </p:cNvPr>
          <p:cNvSpPr txBox="1"/>
          <p:nvPr/>
        </p:nvSpPr>
        <p:spPr>
          <a:xfrm>
            <a:off x="9154545" y="3200353"/>
            <a:ext cx="2019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charset="0"/>
              </a:rPr>
              <a:t>Marginal G effect</a:t>
            </a:r>
          </a:p>
        </p:txBody>
      </p:sp>
    </p:spTree>
    <p:extLst>
      <p:ext uri="{BB962C8B-B14F-4D97-AF65-F5344CB8AC3E}">
        <p14:creationId xmlns:p14="http://schemas.microsoft.com/office/powerpoint/2010/main" val="17620220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Missing?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52504" y="1524000"/>
            <a:ext cx="4838700" cy="4953000"/>
          </a:xfrm>
        </p:spPr>
        <p:txBody>
          <a:bodyPr/>
          <a:lstStyle/>
          <a:p>
            <a:r>
              <a:rPr lang="en-US" sz="2800" dirty="0"/>
              <a:t>SNPs with modest marginal effect that might be important in one or more subgroups?</a:t>
            </a:r>
          </a:p>
          <a:p>
            <a:endParaRPr lang="en-US" sz="2800" dirty="0"/>
          </a:p>
          <a:p>
            <a:r>
              <a:rPr lang="en-US" sz="2800" b="1" dirty="0"/>
              <a:t>Size of the marginal G effect </a:t>
            </a:r>
            <a:r>
              <a:rPr lang="en-US" sz="2800" dirty="0"/>
              <a:t>depends on </a:t>
            </a:r>
            <a:r>
              <a:rPr lang="en-US" sz="2800" dirty="0">
                <a:solidFill>
                  <a:srgbClr val="0000FF"/>
                </a:solidFill>
              </a:rPr>
              <a:t>prevalence of exposure</a:t>
            </a:r>
          </a:p>
          <a:p>
            <a:endParaRPr lang="en-US" sz="2800" dirty="0">
              <a:solidFill>
                <a:schemeClr val="accent2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791201" y="1524000"/>
            <a:ext cx="5125070" cy="4038600"/>
            <a:chOff x="4838700" y="1524000"/>
            <a:chExt cx="5125070" cy="4038600"/>
          </a:xfrm>
        </p:grpSpPr>
        <p:pic>
          <p:nvPicPr>
            <p:cNvPr id="1331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838700" y="1524000"/>
              <a:ext cx="5125070" cy="403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Connector 11"/>
            <p:cNvCxnSpPr>
              <a:cxnSpLocks/>
            </p:cNvCxnSpPr>
            <p:nvPr/>
          </p:nvCxnSpPr>
          <p:spPr bwMode="auto">
            <a:xfrm>
              <a:off x="7130064" y="3543300"/>
              <a:ext cx="0" cy="575939"/>
            </a:xfrm>
            <a:prstGeom prst="line">
              <a:avLst/>
            </a:prstGeom>
            <a:noFill/>
            <a:ln w="444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0170238-20F5-403A-A311-C66EE0ED5F1C}"/>
              </a:ext>
            </a:extLst>
          </p:cNvPr>
          <p:cNvSpPr txBox="1"/>
          <p:nvPr/>
        </p:nvSpPr>
        <p:spPr>
          <a:xfrm>
            <a:off x="7381785" y="4242546"/>
            <a:ext cx="1397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25% Exposed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492CA3-4895-4F92-A545-1E24FFEB30E9}"/>
              </a:ext>
            </a:extLst>
          </p:cNvPr>
          <p:cNvSpPr txBox="1"/>
          <p:nvPr/>
        </p:nvSpPr>
        <p:spPr>
          <a:xfrm>
            <a:off x="8978655" y="3606968"/>
            <a:ext cx="2019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charset="0"/>
              </a:rPr>
              <a:t>Marginal G effect</a:t>
            </a:r>
          </a:p>
        </p:txBody>
      </p:sp>
    </p:spTree>
    <p:extLst>
      <p:ext uri="{BB962C8B-B14F-4D97-AF65-F5344CB8AC3E}">
        <p14:creationId xmlns:p14="http://schemas.microsoft.com/office/powerpoint/2010/main" val="3772670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Missing?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52504" y="1371600"/>
            <a:ext cx="4838700" cy="4953000"/>
          </a:xfrm>
        </p:spPr>
        <p:txBody>
          <a:bodyPr/>
          <a:lstStyle/>
          <a:p>
            <a:r>
              <a:rPr lang="en-US" sz="2800" dirty="0"/>
              <a:t>SNPs with modest marginal effect that might be important in one or more subgroups?</a:t>
            </a:r>
          </a:p>
          <a:p>
            <a:endParaRPr lang="en-US" sz="2800" dirty="0">
              <a:solidFill>
                <a:schemeClr val="accent2"/>
              </a:solidFill>
            </a:endParaRPr>
          </a:p>
          <a:p>
            <a:r>
              <a:rPr lang="en-US" sz="2800" dirty="0">
                <a:solidFill>
                  <a:srgbClr val="0000FF"/>
                </a:solidFill>
              </a:rPr>
              <a:t>SNPs with little or no marginal effect due to opposite effects in subgroups?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7400" y="1524016"/>
            <a:ext cx="2514600" cy="1981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1" y="3886200"/>
            <a:ext cx="25146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10600" y="3886200"/>
            <a:ext cx="22860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34402" y="1524000"/>
            <a:ext cx="231913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D5AEEDB-A866-49F6-9AE9-8C679C7BBB15}"/>
              </a:ext>
            </a:extLst>
          </p:cNvPr>
          <p:cNvCxnSpPr/>
          <p:nvPr/>
        </p:nvCxnSpPr>
        <p:spPr>
          <a:xfrm>
            <a:off x="4847208" y="4785064"/>
            <a:ext cx="870011" cy="0"/>
          </a:xfrm>
          <a:prstGeom prst="straightConnector1">
            <a:avLst/>
          </a:prstGeom>
          <a:ln w="60325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6804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-288525" y="525585"/>
            <a:ext cx="9525000" cy="1143000"/>
          </a:xfrm>
        </p:spPr>
        <p:txBody>
          <a:bodyPr/>
          <a:lstStyle/>
          <a:p>
            <a:r>
              <a:rPr lang="en-US" sz="4000" b="1" dirty="0"/>
              <a:t>Sample size:  </a:t>
            </a:r>
            <a:r>
              <a:rPr lang="en-US" sz="3600" b="1" dirty="0"/>
              <a:t>One </a:t>
            </a:r>
            <a:r>
              <a:rPr lang="en-US" sz="3600" b="1" dirty="0" err="1"/>
              <a:t>GxE</a:t>
            </a:r>
            <a:r>
              <a:rPr lang="en-US" sz="3600" b="1" dirty="0"/>
              <a:t> vs. a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GWIS</a:t>
            </a:r>
          </a:p>
        </p:txBody>
      </p:sp>
      <p:sp>
        <p:nvSpPr>
          <p:cNvPr id="13250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118588" y="1476000"/>
            <a:ext cx="8877300" cy="790186"/>
          </a:xfrm>
        </p:spPr>
        <p:txBody>
          <a:bodyPr/>
          <a:lstStyle/>
          <a:p>
            <a:r>
              <a:rPr lang="en-US" sz="2800" dirty="0"/>
              <a:t>Required # case-control pairs </a:t>
            </a:r>
            <a:r>
              <a:rPr lang="en-US" sz="2800" dirty="0">
                <a:latin typeface="Symbol" pitchFamily="18" charset="2"/>
              </a:rPr>
              <a:t>a</a:t>
            </a:r>
            <a:r>
              <a:rPr lang="en-US" sz="2800" dirty="0"/>
              <a:t> = 0.05 /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Symbol" pitchFamily="18" charset="2"/>
              </a:rPr>
              <a:t>a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 = 5×10</a:t>
            </a:r>
            <a:r>
              <a:rPr lang="en-US" sz="2800" baseline="30000" dirty="0">
                <a:solidFill>
                  <a:schemeClr val="accent6">
                    <a:lumMod val="75000"/>
                  </a:schemeClr>
                </a:solidFill>
              </a:rPr>
              <a:t>-8</a:t>
            </a:r>
            <a:endParaRPr lang="en-US" sz="2800" dirty="0"/>
          </a:p>
        </p:txBody>
      </p:sp>
      <p:pic>
        <p:nvPicPr>
          <p:cNvPr id="1325120" name="Picture 6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524000" y="2667018"/>
            <a:ext cx="9334500" cy="3548063"/>
          </a:xfrm>
          <a:solidFill>
            <a:schemeClr val="tx1"/>
          </a:solidFill>
          <a:ln/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1472685-57CD-4976-8759-493A47EEE3CC}"/>
              </a:ext>
            </a:extLst>
          </p:cNvPr>
          <p:cNvGrpSpPr/>
          <p:nvPr/>
        </p:nvGrpSpPr>
        <p:grpSpPr>
          <a:xfrm>
            <a:off x="1828801" y="2262002"/>
            <a:ext cx="9334500" cy="3548063"/>
            <a:chOff x="1409705" y="2243137"/>
            <a:chExt cx="9334500" cy="3548063"/>
          </a:xfrm>
        </p:grpSpPr>
        <p:pic>
          <p:nvPicPr>
            <p:cNvPr id="13" name="Picture 64">
              <a:extLst>
                <a:ext uri="{FF2B5EF4-FFF2-40B4-BE49-F238E27FC236}">
                  <a16:creationId xmlns:a16="http://schemas.microsoft.com/office/drawing/2014/main" id="{EBF7971D-CD26-44B4-A24A-0664943F15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409705" y="2243137"/>
              <a:ext cx="9334500" cy="35480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" name="Rectangle 66">
              <a:extLst>
                <a:ext uri="{FF2B5EF4-FFF2-40B4-BE49-F238E27FC236}">
                  <a16:creationId xmlns:a16="http://schemas.microsoft.com/office/drawing/2014/main" id="{A6393A15-C4FD-4385-8C1A-CC965FEC2E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3204" y="3703515"/>
              <a:ext cx="1104900" cy="2057400"/>
            </a:xfrm>
            <a:prstGeom prst="rect">
              <a:avLst/>
            </a:prstGeom>
            <a:solidFill>
              <a:srgbClr val="FF9900">
                <a:alpha val="27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</a:endParaRPr>
            </a:p>
          </p:txBody>
        </p:sp>
        <p:sp>
          <p:nvSpPr>
            <p:cNvPr id="15" name="Rectangle 67">
              <a:extLst>
                <a:ext uri="{FF2B5EF4-FFF2-40B4-BE49-F238E27FC236}">
                  <a16:creationId xmlns:a16="http://schemas.microsoft.com/office/drawing/2014/main" id="{7DF6AEC4-D459-478B-8DE2-BC17FB2FD8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605" y="3703515"/>
              <a:ext cx="990600" cy="2057400"/>
            </a:xfrm>
            <a:prstGeom prst="rect">
              <a:avLst/>
            </a:prstGeom>
            <a:solidFill>
              <a:srgbClr val="FF9900">
                <a:alpha val="27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2197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1" y="533401"/>
            <a:ext cx="9677401" cy="3899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B092A0-5EFB-450C-A555-F23E3FC8B1F6}"/>
              </a:ext>
            </a:extLst>
          </p:cNvPr>
          <p:cNvSpPr txBox="1"/>
          <p:nvPr/>
        </p:nvSpPr>
        <p:spPr>
          <a:xfrm>
            <a:off x="1295400" y="4648201"/>
            <a:ext cx="9677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FF"/>
                </a:solidFill>
              </a:rPr>
              <a:t>One of a multi-part series of papers on </a:t>
            </a:r>
            <a:r>
              <a:rPr lang="en-US" sz="2800" dirty="0" err="1">
                <a:solidFill>
                  <a:srgbClr val="0000FF"/>
                </a:solidFill>
              </a:rPr>
              <a:t>GxE</a:t>
            </a:r>
            <a:r>
              <a:rPr lang="en-US" sz="2800" dirty="0">
                <a:solidFill>
                  <a:srgbClr val="0000FF"/>
                </a:solidFill>
              </a:rPr>
              <a:t> interactions in the same issue</a:t>
            </a:r>
          </a:p>
        </p:txBody>
      </p:sp>
    </p:spTree>
    <p:extLst>
      <p:ext uri="{BB962C8B-B14F-4D97-AF65-F5344CB8AC3E}">
        <p14:creationId xmlns:p14="http://schemas.microsoft.com/office/powerpoint/2010/main" val="169854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19149" y="409575"/>
            <a:ext cx="10410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Exposure-specific G effects that all produce an </a:t>
            </a:r>
            <a:r>
              <a:rPr lang="en-US" sz="3200" b="1" dirty="0" err="1"/>
              <a:t>OR</a:t>
            </a:r>
            <a:r>
              <a:rPr lang="en-US" sz="3200" b="1" baseline="-25000" dirty="0" err="1"/>
              <a:t>GxE</a:t>
            </a:r>
            <a:r>
              <a:rPr lang="en-US" sz="3200" b="1" dirty="0"/>
              <a:t> of 1.5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B93459-4B03-44DE-AD14-B60A8B93B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518" y="895350"/>
            <a:ext cx="4765194" cy="525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4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0776" y="198309"/>
            <a:ext cx="10410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Exposure-specific G effects that all produce an </a:t>
            </a:r>
            <a:r>
              <a:rPr lang="en-US" sz="3200" b="1" dirty="0" err="1"/>
              <a:t>OR</a:t>
            </a:r>
            <a:r>
              <a:rPr lang="en-US" sz="3200" b="1" baseline="-25000" dirty="0" err="1"/>
              <a:t>GxE</a:t>
            </a:r>
            <a:r>
              <a:rPr lang="en-US" sz="3200" b="1" dirty="0"/>
              <a:t> of 1.5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FF35806-BA70-4EAD-AE99-3D0DC80A6299}"/>
              </a:ext>
            </a:extLst>
          </p:cNvPr>
          <p:cNvGrpSpPr/>
          <p:nvPr/>
        </p:nvGrpSpPr>
        <p:grpSpPr>
          <a:xfrm>
            <a:off x="2459518" y="893146"/>
            <a:ext cx="5838822" cy="5255242"/>
            <a:chOff x="2459518" y="893146"/>
            <a:chExt cx="5838822" cy="52552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0B93459-4B03-44DE-AD14-B60A8B93B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59518" y="895350"/>
              <a:ext cx="4765194" cy="525303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FEF233B-A904-4D51-9AC3-FB7DCFC57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70824" y="893146"/>
              <a:ext cx="927516" cy="5253038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949EC42-8D0F-4859-91E3-983C73144F41}"/>
              </a:ext>
            </a:extLst>
          </p:cNvPr>
          <p:cNvGrpSpPr/>
          <p:nvPr/>
        </p:nvGrpSpPr>
        <p:grpSpPr>
          <a:xfrm>
            <a:off x="8123068" y="2716567"/>
            <a:ext cx="4068932" cy="369332"/>
            <a:chOff x="8123068" y="2716567"/>
            <a:chExt cx="4068932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66F8730-19A0-4E68-9762-2259A99CDA4B}"/>
                </a:ext>
              </a:extLst>
            </p:cNvPr>
            <p:cNvSpPr txBox="1"/>
            <p:nvPr/>
          </p:nvSpPr>
          <p:spPr>
            <a:xfrm>
              <a:off x="8642720" y="2716567"/>
              <a:ext cx="3549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u="sng" dirty="0"/>
                <a:t>Not</a:t>
              </a:r>
              <a:r>
                <a:rPr lang="en-US" dirty="0"/>
                <a:t> detectable in standard GWAS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2F37B42-BC9B-486E-A3CB-4EF3C3006AD4}"/>
                </a:ext>
              </a:extLst>
            </p:cNvPr>
            <p:cNvCxnSpPr/>
            <p:nvPr/>
          </p:nvCxnSpPr>
          <p:spPr>
            <a:xfrm flipH="1">
              <a:off x="8123068" y="2911876"/>
              <a:ext cx="4350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63C340A-897B-47D6-A02D-ED0720F6F888}"/>
              </a:ext>
            </a:extLst>
          </p:cNvPr>
          <p:cNvSpPr txBox="1"/>
          <p:nvPr/>
        </p:nvSpPr>
        <p:spPr>
          <a:xfrm>
            <a:off x="9133874" y="4395740"/>
            <a:ext cx="2347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Detectable in GWAS?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C3F1E3FC-B81A-441F-AAC4-2648595D38A4}"/>
              </a:ext>
            </a:extLst>
          </p:cNvPr>
          <p:cNvSpPr/>
          <p:nvPr/>
        </p:nvSpPr>
        <p:spPr>
          <a:xfrm>
            <a:off x="8206358" y="3195961"/>
            <a:ext cx="730250" cy="2768890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388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1232744-6B37-4CF8-9F02-98342C349066}"/>
              </a:ext>
            </a:extLst>
          </p:cNvPr>
          <p:cNvSpPr txBox="1"/>
          <p:nvPr/>
        </p:nvSpPr>
        <p:spPr>
          <a:xfrm>
            <a:off x="1522058" y="688240"/>
            <a:ext cx="9867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Power to detect a SNP with </a:t>
            </a:r>
            <a:r>
              <a:rPr lang="en-US" sz="2800" b="1" dirty="0" err="1"/>
              <a:t>OR</a:t>
            </a:r>
            <a:r>
              <a:rPr lang="en-US" sz="2800" b="1" baseline="-25000" dirty="0" err="1"/>
              <a:t>GxE</a:t>
            </a:r>
            <a:r>
              <a:rPr lang="en-US" sz="2800" b="1" dirty="0"/>
              <a:t>=1.2 in a GWAS and GWIS</a:t>
            </a:r>
          </a:p>
          <a:p>
            <a:pPr algn="ctr"/>
            <a:r>
              <a:rPr lang="en-US" sz="2000" i="1" dirty="0"/>
              <a:t>(with 3 different patterns of </a:t>
            </a:r>
            <a:r>
              <a:rPr lang="en-US" sz="2000" i="1" dirty="0" err="1"/>
              <a:t>GxE</a:t>
            </a:r>
            <a:r>
              <a:rPr lang="en-US" sz="2000" i="1" dirty="0"/>
              <a:t> interaction)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BE7116-02C9-4B1B-B0AF-8EA02A14C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1696790"/>
            <a:ext cx="982027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82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1867" y="344547"/>
            <a:ext cx="9906000" cy="774577"/>
          </a:xfrm>
        </p:spPr>
        <p:txBody>
          <a:bodyPr/>
          <a:lstStyle/>
          <a:p>
            <a:r>
              <a:rPr lang="en-US" sz="4000" dirty="0"/>
              <a:t>Improving GWIS Efficiency: The Basic Idea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For logistic regression of a CC sample: </a:t>
            </a:r>
          </a:p>
          <a:p>
            <a:pPr>
              <a:buNone/>
            </a:pPr>
            <a:r>
              <a:rPr lang="en-US" dirty="0"/>
              <a:t>				</a:t>
            </a:r>
            <a:r>
              <a:rPr lang="en-US" sz="2400" dirty="0"/>
              <a:t>logit(Pr Y=1|G, E) = </a:t>
            </a:r>
            <a:r>
              <a:rPr lang="en-US" sz="2400" dirty="0">
                <a:latin typeface="Symbol" pitchFamily="18" charset="2"/>
              </a:rPr>
              <a:t>a</a:t>
            </a:r>
            <a:r>
              <a:rPr lang="en-US" sz="2400" dirty="0"/>
              <a:t> + </a:t>
            </a:r>
            <a:r>
              <a:rPr lang="en-US" sz="2400" dirty="0" err="1">
                <a:latin typeface="Symbol" pitchFamily="18" charset="2"/>
              </a:rPr>
              <a:t>b</a:t>
            </a:r>
            <a:r>
              <a:rPr lang="en-US" sz="2400" baseline="-25000" dirty="0" err="1"/>
              <a:t>G</a:t>
            </a:r>
            <a:r>
              <a:rPr lang="en-US" sz="2400" dirty="0" err="1"/>
              <a:t>G</a:t>
            </a:r>
            <a:r>
              <a:rPr lang="en-US" sz="2400" dirty="0"/>
              <a:t> + </a:t>
            </a:r>
            <a:r>
              <a:rPr lang="en-US" sz="2400" dirty="0" err="1">
                <a:latin typeface="Symbol" pitchFamily="18" charset="2"/>
              </a:rPr>
              <a:t>b</a:t>
            </a:r>
            <a:r>
              <a:rPr lang="en-US" sz="2400" baseline="-25000" dirty="0" err="1"/>
              <a:t>E</a:t>
            </a:r>
            <a:r>
              <a:rPr lang="en-US" sz="2400" dirty="0" err="1"/>
              <a:t>E</a:t>
            </a:r>
            <a:r>
              <a:rPr lang="en-US" sz="2400" dirty="0"/>
              <a:t> + </a:t>
            </a:r>
            <a:r>
              <a:rPr lang="en-US" sz="2400" dirty="0" err="1">
                <a:solidFill>
                  <a:srgbClr val="0000FF"/>
                </a:solidFill>
                <a:latin typeface="Symbol" pitchFamily="18" charset="2"/>
              </a:rPr>
              <a:t>b</a:t>
            </a:r>
            <a:r>
              <a:rPr lang="en-US" sz="2400" baseline="-25000" dirty="0" err="1">
                <a:solidFill>
                  <a:srgbClr val="0000FF"/>
                </a:solidFill>
              </a:rPr>
              <a:t>GxE</a:t>
            </a:r>
            <a:r>
              <a:rPr lang="en-US" sz="2400" dirty="0" err="1"/>
              <a:t>G</a:t>
            </a:r>
            <a:r>
              <a:rPr lang="en-US" sz="2400" dirty="0"/>
              <a:t>*E</a:t>
            </a:r>
          </a:p>
          <a:p>
            <a:pPr>
              <a:buNone/>
            </a:pPr>
            <a:r>
              <a:rPr lang="en-US" dirty="0"/>
              <a:t>   </a:t>
            </a:r>
            <a:r>
              <a:rPr lang="en-US" sz="3200" dirty="0"/>
              <a:t>the test of H</a:t>
            </a:r>
            <a:r>
              <a:rPr lang="en-US" sz="3200" baseline="-25000" dirty="0"/>
              <a:t>0</a:t>
            </a:r>
            <a:r>
              <a:rPr lang="en-US" sz="3200" dirty="0"/>
              <a:t>:</a:t>
            </a:r>
            <a:r>
              <a:rPr lang="en-US" sz="3200" dirty="0">
                <a:solidFill>
                  <a:srgbClr val="0000FF"/>
                </a:solidFill>
                <a:latin typeface="Symbol" pitchFamily="18" charset="2"/>
              </a:rPr>
              <a:t>b</a:t>
            </a:r>
            <a:r>
              <a:rPr lang="en-US" sz="3200" baseline="-25000" dirty="0">
                <a:solidFill>
                  <a:srgbClr val="0000FF"/>
                </a:solidFill>
              </a:rPr>
              <a:t>GxE</a:t>
            </a:r>
            <a:r>
              <a:rPr lang="en-US" sz="3200" dirty="0">
                <a:solidFill>
                  <a:srgbClr val="0000FF"/>
                </a:solidFill>
              </a:rPr>
              <a:t>=0</a:t>
            </a:r>
            <a:r>
              <a:rPr lang="en-US" sz="3200" baseline="-25000" dirty="0">
                <a:solidFill>
                  <a:schemeClr val="tx2"/>
                </a:solidFill>
              </a:rPr>
              <a:t> </a:t>
            </a:r>
            <a:r>
              <a:rPr lang="en-US" sz="3200" dirty="0"/>
              <a:t> has low power</a:t>
            </a:r>
          </a:p>
          <a:p>
            <a:endParaRPr lang="en-US" dirty="0"/>
          </a:p>
          <a:p>
            <a:r>
              <a:rPr lang="en-US" sz="3200" dirty="0"/>
              <a:t>There is </a:t>
            </a:r>
            <a:r>
              <a:rPr lang="en-US" sz="3200" i="1" dirty="0"/>
              <a:t>additional information </a:t>
            </a:r>
            <a:r>
              <a:rPr lang="en-US" sz="3200" dirty="0"/>
              <a:t>in a case-control sample about GxE interaction that is not used in the above test</a:t>
            </a:r>
          </a:p>
        </p:txBody>
      </p:sp>
    </p:spTree>
    <p:extLst>
      <p:ext uri="{BB962C8B-B14F-4D97-AF65-F5344CB8AC3E}">
        <p14:creationId xmlns:p14="http://schemas.microsoft.com/office/powerpoint/2010/main" val="37881191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12350" y="1526220"/>
            <a:ext cx="9691773" cy="5562600"/>
          </a:xfrm>
        </p:spPr>
        <p:txBody>
          <a:bodyPr/>
          <a:lstStyle/>
          <a:p>
            <a:r>
              <a:rPr lang="en-US" sz="3600" dirty="0"/>
              <a:t>Induced “Marginal”: </a:t>
            </a:r>
          </a:p>
          <a:p>
            <a:pPr lvl="1"/>
            <a:r>
              <a:rPr lang="en-US" sz="3200" dirty="0"/>
              <a:t>G to D association</a:t>
            </a:r>
          </a:p>
          <a:p>
            <a:pPr lvl="1"/>
            <a:r>
              <a:rPr lang="en-US" sz="3200" dirty="0"/>
              <a:t>G to E association</a:t>
            </a:r>
          </a:p>
          <a:p>
            <a:pPr lvl="2"/>
            <a:r>
              <a:rPr lang="en-US" sz="2400" dirty="0"/>
              <a:t>‘case-only’ style association</a:t>
            </a:r>
          </a:p>
          <a:p>
            <a:pPr lvl="2"/>
            <a:r>
              <a:rPr lang="en-US" sz="2400" dirty="0"/>
              <a:t>Observed in combined case-control sample if cases are oversampled relative to population prevalence</a:t>
            </a:r>
          </a:p>
          <a:p>
            <a:r>
              <a:rPr lang="en-US" sz="3600" dirty="0"/>
              <a:t>Can we use this extra info to construct  more efficient GW interaction scans?</a:t>
            </a:r>
          </a:p>
          <a:p>
            <a:pPr marL="457200" lvl="1" indent="0">
              <a:buNone/>
            </a:pPr>
            <a:endParaRPr lang="en-US" u="sng" dirty="0"/>
          </a:p>
        </p:txBody>
      </p:sp>
      <p:grpSp>
        <p:nvGrpSpPr>
          <p:cNvPr id="10" name="Group 9"/>
          <p:cNvGrpSpPr/>
          <p:nvPr/>
        </p:nvGrpSpPr>
        <p:grpSpPr>
          <a:xfrm>
            <a:off x="7109038" y="1355866"/>
            <a:ext cx="3793067" cy="2057400"/>
            <a:chOff x="4838700" y="1660118"/>
            <a:chExt cx="5125070" cy="4038600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838700" y="1660118"/>
              <a:ext cx="5125070" cy="403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2" name="Group 9"/>
            <p:cNvGrpSpPr/>
            <p:nvPr/>
          </p:nvGrpSpPr>
          <p:grpSpPr>
            <a:xfrm>
              <a:off x="7505700" y="2701925"/>
              <a:ext cx="2362200" cy="1548993"/>
              <a:chOff x="7505700" y="2701925"/>
              <a:chExt cx="2362200" cy="1548993"/>
            </a:xfrm>
          </p:grpSpPr>
          <p:cxnSp>
            <p:nvCxnSpPr>
              <p:cNvPr id="13" name="Straight Connector 12"/>
              <p:cNvCxnSpPr/>
              <p:nvPr/>
            </p:nvCxnSpPr>
            <p:spPr bwMode="auto">
              <a:xfrm>
                <a:off x="7505700" y="3336517"/>
                <a:ext cx="0" cy="914401"/>
              </a:xfrm>
              <a:prstGeom prst="lin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4" name="TextBox 13"/>
              <p:cNvSpPr txBox="1"/>
              <p:nvPr/>
            </p:nvSpPr>
            <p:spPr>
              <a:xfrm>
                <a:off x="8343900" y="2701925"/>
                <a:ext cx="1524000" cy="1147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rgbClr val="000000"/>
                    </a:solidFill>
                    <a:latin typeface="Arial"/>
                  </a:rPr>
                  <a:t>Marginal G effect</a:t>
                </a:r>
              </a:p>
            </p:txBody>
          </p:sp>
        </p:grp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611E735-CE62-4D38-B6C0-C9BABC2DB157}"/>
              </a:ext>
            </a:extLst>
          </p:cNvPr>
          <p:cNvCxnSpPr/>
          <p:nvPr/>
        </p:nvCxnSpPr>
        <p:spPr>
          <a:xfrm>
            <a:off x="5684668" y="2448388"/>
            <a:ext cx="11304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2">
            <a:extLst>
              <a:ext uri="{FF2B5EF4-FFF2-40B4-BE49-F238E27FC236}">
                <a16:creationId xmlns:a16="http://schemas.microsoft.com/office/drawing/2014/main" id="{C6F9EDCF-3D7C-4B5D-BC3C-9DBC8F886A92}"/>
              </a:ext>
            </a:extLst>
          </p:cNvPr>
          <p:cNvSpPr txBox="1">
            <a:spLocks/>
          </p:cNvSpPr>
          <p:nvPr/>
        </p:nvSpPr>
        <p:spPr>
          <a:xfrm>
            <a:off x="603680" y="323097"/>
            <a:ext cx="8694853" cy="843577"/>
          </a:xfrm>
          <a:prstGeom prst="rect">
            <a:avLst/>
          </a:prstGeom>
        </p:spPr>
        <p:txBody>
          <a:bodyPr/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rgbClr val="9E14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lang="en-US" sz="4000"/>
              <a:t>In the Presence of GxE…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663629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861" y="148806"/>
            <a:ext cx="9753600" cy="1143000"/>
          </a:xfrm>
        </p:spPr>
        <p:txBody>
          <a:bodyPr/>
          <a:lstStyle/>
          <a:p>
            <a:r>
              <a:rPr lang="en-US" sz="3600" b="1" dirty="0">
                <a:solidFill>
                  <a:schemeClr val="tx1"/>
                </a:solidFill>
              </a:rPr>
              <a:t>2-step Approach: </a:t>
            </a:r>
            <a:r>
              <a:rPr lang="en-US" sz="3600" b="1" dirty="0" err="1">
                <a:solidFill>
                  <a:srgbClr val="0000FF"/>
                </a:solidFill>
              </a:rPr>
              <a:t>DG</a:t>
            </a:r>
            <a:r>
              <a:rPr lang="en-US" sz="3600" b="1" dirty="0" err="1">
                <a:solidFill>
                  <a:schemeClr val="tx1"/>
                </a:solidFill>
              </a:rPr>
              <a:t>|GxE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rgbClr val="0000FF"/>
                </a:solidFill>
              </a:rPr>
              <a:t>(Kooperberg and LeBlanc, 2008)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861" y="1184694"/>
            <a:ext cx="10796814" cy="49530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2800" u="sng" dirty="0"/>
              <a:t>Step 1</a:t>
            </a:r>
            <a:r>
              <a:rPr lang="en-US" sz="2800" dirty="0"/>
              <a:t>:  </a:t>
            </a:r>
            <a:r>
              <a:rPr lang="en-US" sz="2800" dirty="0" err="1"/>
              <a:t>Genomewide</a:t>
            </a:r>
            <a:r>
              <a:rPr lang="en-US" sz="2800" dirty="0"/>
              <a:t> screen of </a:t>
            </a:r>
            <a:r>
              <a:rPr lang="en-US" sz="2800" i="1" dirty="0">
                <a:solidFill>
                  <a:srgbClr val="FF0000"/>
                </a:solidFill>
              </a:rPr>
              <a:t>M</a:t>
            </a:r>
            <a:r>
              <a:rPr lang="en-US" sz="2800" dirty="0"/>
              <a:t> SNPs using ‘marginal-effect’ test on all subjects</a:t>
            </a:r>
          </a:p>
          <a:p>
            <a:pPr marL="692150" lvl="1" indent="-347663">
              <a:spcBef>
                <a:spcPct val="25000"/>
              </a:spcBef>
              <a:buNone/>
            </a:pPr>
            <a:r>
              <a:rPr lang="en-US" dirty="0"/>
              <a:t>			</a:t>
            </a:r>
            <a:r>
              <a:rPr lang="en-US" sz="3200" dirty="0"/>
              <a:t>Logit[Pr(</a:t>
            </a:r>
            <a:r>
              <a:rPr lang="en-US" sz="3200" dirty="0">
                <a:solidFill>
                  <a:srgbClr val="0000FF"/>
                </a:solidFill>
              </a:rPr>
              <a:t>D</a:t>
            </a:r>
            <a:r>
              <a:rPr lang="en-US" sz="3200" dirty="0"/>
              <a:t>=1 | G) = </a:t>
            </a:r>
            <a:r>
              <a:rPr lang="en-US" sz="3600" dirty="0">
                <a:latin typeface="Symbol" pitchFamily="18" charset="2"/>
              </a:rPr>
              <a:t>m</a:t>
            </a:r>
            <a:r>
              <a:rPr lang="en-US" sz="3200" baseline="-25000" dirty="0"/>
              <a:t>0</a:t>
            </a:r>
            <a:r>
              <a:rPr lang="en-US" sz="3200" dirty="0"/>
              <a:t> + </a:t>
            </a:r>
            <a:r>
              <a:rPr lang="en-US" sz="3600" dirty="0">
                <a:latin typeface="Symbol" pitchFamily="18" charset="2"/>
              </a:rPr>
              <a:t>m</a:t>
            </a:r>
            <a:r>
              <a:rPr lang="en-US" sz="3200" baseline="-25000" dirty="0"/>
              <a:t>1</a:t>
            </a:r>
            <a:r>
              <a:rPr lang="en-US" sz="3200" dirty="0">
                <a:solidFill>
                  <a:srgbClr val="0000FF"/>
                </a:solidFill>
              </a:rPr>
              <a:t>G </a:t>
            </a:r>
          </a:p>
          <a:p>
            <a:pPr marL="692150" lvl="1" indent="-347663">
              <a:spcBef>
                <a:spcPct val="25000"/>
              </a:spcBef>
            </a:pPr>
            <a:r>
              <a:rPr lang="en-US" sz="2800" dirty="0"/>
              <a:t>Test H</a:t>
            </a:r>
            <a:r>
              <a:rPr lang="en-US" sz="2800" baseline="-25000" dirty="0"/>
              <a:t>o</a:t>
            </a:r>
            <a:r>
              <a:rPr lang="en-US" sz="2800" dirty="0"/>
              <a:t>: </a:t>
            </a:r>
            <a:r>
              <a:rPr lang="en-US" sz="2800" dirty="0">
                <a:latin typeface="Symbol" pitchFamily="18" charset="2"/>
              </a:rPr>
              <a:t>m</a:t>
            </a:r>
            <a:r>
              <a:rPr lang="en-US" sz="2800" baseline="-25000" dirty="0"/>
              <a:t>1</a:t>
            </a:r>
            <a:r>
              <a:rPr lang="en-US" sz="2800" dirty="0"/>
              <a:t>=0 for each SNP at </a:t>
            </a:r>
            <a:r>
              <a:rPr lang="en-US" sz="2800" dirty="0" err="1">
                <a:solidFill>
                  <a:srgbClr val="FF0000"/>
                </a:solidFill>
                <a:latin typeface="Symbol" pitchFamily="18" charset="2"/>
              </a:rPr>
              <a:t>a</a:t>
            </a:r>
            <a:r>
              <a:rPr lang="en-US" sz="2800" baseline="-25000" dirty="0" err="1">
                <a:solidFill>
                  <a:srgbClr val="FF0000"/>
                </a:solidFill>
              </a:rPr>
              <a:t>M</a:t>
            </a:r>
            <a:r>
              <a:rPr lang="en-US" sz="2800" dirty="0"/>
              <a:t> level</a:t>
            </a:r>
          </a:p>
          <a:p>
            <a:pPr>
              <a:spcBef>
                <a:spcPct val="0"/>
              </a:spcBef>
            </a:pPr>
            <a:endParaRPr lang="en-US" u="sng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058797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861" y="148806"/>
            <a:ext cx="9753600" cy="1143000"/>
          </a:xfrm>
        </p:spPr>
        <p:txBody>
          <a:bodyPr/>
          <a:lstStyle/>
          <a:p>
            <a:r>
              <a:rPr lang="en-US" sz="3600" b="1" dirty="0">
                <a:solidFill>
                  <a:schemeClr val="tx1"/>
                </a:solidFill>
              </a:rPr>
              <a:t>2-step Approach: </a:t>
            </a:r>
            <a:r>
              <a:rPr lang="en-US" sz="3600" b="1" dirty="0" err="1">
                <a:solidFill>
                  <a:srgbClr val="0000FF"/>
                </a:solidFill>
              </a:rPr>
              <a:t>DG</a:t>
            </a:r>
            <a:r>
              <a:rPr lang="en-US" sz="3600" b="1" dirty="0" err="1">
                <a:solidFill>
                  <a:schemeClr val="tx1"/>
                </a:solidFill>
              </a:rPr>
              <a:t>|GxE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rgbClr val="0000FF"/>
                </a:solidFill>
              </a:rPr>
              <a:t>(Kooperberg and LeBlanc, 2008)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860" y="1184694"/>
            <a:ext cx="10882539" cy="49530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2800" u="sng" dirty="0"/>
              <a:t>Step 1</a:t>
            </a:r>
            <a:r>
              <a:rPr lang="en-US" sz="2800" dirty="0"/>
              <a:t>:  </a:t>
            </a:r>
            <a:r>
              <a:rPr lang="en-US" sz="2800" dirty="0" err="1"/>
              <a:t>Genomewide</a:t>
            </a:r>
            <a:r>
              <a:rPr lang="en-US" sz="2800" dirty="0"/>
              <a:t> screen of </a:t>
            </a:r>
            <a:r>
              <a:rPr lang="en-US" sz="2800" i="1" dirty="0">
                <a:solidFill>
                  <a:srgbClr val="FF0000"/>
                </a:solidFill>
              </a:rPr>
              <a:t>M</a:t>
            </a:r>
            <a:r>
              <a:rPr lang="en-US" sz="2800" dirty="0"/>
              <a:t> SNPs using ‘marginal-effect’ test on all subjects</a:t>
            </a:r>
          </a:p>
          <a:p>
            <a:pPr marL="692150" lvl="1" indent="-347663">
              <a:spcBef>
                <a:spcPct val="25000"/>
              </a:spcBef>
              <a:buNone/>
            </a:pPr>
            <a:r>
              <a:rPr lang="en-US" dirty="0"/>
              <a:t>			</a:t>
            </a:r>
            <a:r>
              <a:rPr lang="en-US" sz="3200" dirty="0"/>
              <a:t>Logit[Pr(</a:t>
            </a:r>
            <a:r>
              <a:rPr lang="en-US" sz="3200" dirty="0">
                <a:solidFill>
                  <a:srgbClr val="0000FF"/>
                </a:solidFill>
              </a:rPr>
              <a:t>D</a:t>
            </a:r>
            <a:r>
              <a:rPr lang="en-US" sz="3200" dirty="0"/>
              <a:t>=1 | G) = </a:t>
            </a:r>
            <a:r>
              <a:rPr lang="en-US" sz="3600" dirty="0">
                <a:latin typeface="Symbol" pitchFamily="18" charset="2"/>
              </a:rPr>
              <a:t>m</a:t>
            </a:r>
            <a:r>
              <a:rPr lang="en-US" sz="3200" baseline="-25000" dirty="0"/>
              <a:t>0</a:t>
            </a:r>
            <a:r>
              <a:rPr lang="en-US" sz="3200" dirty="0"/>
              <a:t> + </a:t>
            </a:r>
            <a:r>
              <a:rPr lang="en-US" sz="3600" dirty="0">
                <a:latin typeface="Symbol" pitchFamily="18" charset="2"/>
              </a:rPr>
              <a:t>m</a:t>
            </a:r>
            <a:r>
              <a:rPr lang="en-US" sz="3200" baseline="-25000" dirty="0"/>
              <a:t>1</a:t>
            </a:r>
            <a:r>
              <a:rPr lang="en-US" sz="3200" dirty="0">
                <a:solidFill>
                  <a:srgbClr val="0000FF"/>
                </a:solidFill>
              </a:rPr>
              <a:t>G</a:t>
            </a:r>
          </a:p>
          <a:p>
            <a:pPr marL="692150" lvl="1" indent="-347663">
              <a:spcBef>
                <a:spcPct val="25000"/>
              </a:spcBef>
            </a:pPr>
            <a:r>
              <a:rPr lang="en-US" sz="2800" dirty="0"/>
              <a:t>Test H</a:t>
            </a:r>
            <a:r>
              <a:rPr lang="en-US" sz="2800" baseline="-25000" dirty="0"/>
              <a:t>o</a:t>
            </a:r>
            <a:r>
              <a:rPr lang="en-US" sz="2800" dirty="0"/>
              <a:t>: </a:t>
            </a:r>
            <a:r>
              <a:rPr lang="en-US" sz="2800" dirty="0">
                <a:latin typeface="Symbol" pitchFamily="18" charset="2"/>
              </a:rPr>
              <a:t>m</a:t>
            </a:r>
            <a:r>
              <a:rPr lang="en-US" sz="2800" baseline="-25000" dirty="0"/>
              <a:t>1</a:t>
            </a:r>
            <a:r>
              <a:rPr lang="en-US" sz="2800" dirty="0"/>
              <a:t>=0 for each SNP at </a:t>
            </a:r>
            <a:r>
              <a:rPr lang="en-US" sz="2800" dirty="0" err="1">
                <a:solidFill>
                  <a:srgbClr val="FF0000"/>
                </a:solidFill>
                <a:latin typeface="Symbol" pitchFamily="18" charset="2"/>
              </a:rPr>
              <a:t>a</a:t>
            </a:r>
            <a:r>
              <a:rPr lang="en-US" sz="2800" baseline="-25000" dirty="0" err="1">
                <a:solidFill>
                  <a:srgbClr val="FF0000"/>
                </a:solidFill>
              </a:rPr>
              <a:t>M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level</a:t>
            </a:r>
          </a:p>
          <a:p>
            <a:pPr>
              <a:spcBef>
                <a:spcPct val="0"/>
              </a:spcBef>
            </a:pPr>
            <a:endParaRPr lang="en-US" u="sng" dirty="0">
              <a:sym typeface="Symbol" pitchFamily="18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DDDCBB8-7625-4DBC-BB00-466A2955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0455" y="3429000"/>
            <a:ext cx="6852527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A0BBE0-02E6-41E5-AB1F-D731F5B8A642}"/>
              </a:ext>
            </a:extLst>
          </p:cNvPr>
          <p:cNvCxnSpPr/>
          <p:nvPr/>
        </p:nvCxnSpPr>
        <p:spPr bwMode="auto">
          <a:xfrm>
            <a:off x="2638426" y="5410200"/>
            <a:ext cx="6248400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35B9E4B-3D90-46F2-B60B-1B0BFA56BA04}"/>
              </a:ext>
            </a:extLst>
          </p:cNvPr>
          <p:cNvSpPr txBox="1"/>
          <p:nvPr/>
        </p:nvSpPr>
        <p:spPr>
          <a:xfrm>
            <a:off x="8906047" y="5105400"/>
            <a:ext cx="885654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rgbClr val="FF0000"/>
                </a:solidFill>
                <a:latin typeface="Symbol" pitchFamily="18" charset="2"/>
              </a:rPr>
              <a:t>a</a:t>
            </a:r>
            <a:r>
              <a:rPr lang="en-US" sz="2800" baseline="-25000" dirty="0" err="1">
                <a:solidFill>
                  <a:srgbClr val="FF0000"/>
                </a:solidFill>
              </a:rPr>
              <a:t>M</a:t>
            </a:r>
            <a:endParaRPr lang="en-US" sz="2800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114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861" y="148806"/>
            <a:ext cx="9753600" cy="1143000"/>
          </a:xfrm>
        </p:spPr>
        <p:txBody>
          <a:bodyPr/>
          <a:lstStyle/>
          <a:p>
            <a:r>
              <a:rPr lang="en-US" sz="3600" b="1" dirty="0">
                <a:solidFill>
                  <a:schemeClr val="tx1"/>
                </a:solidFill>
              </a:rPr>
              <a:t>2-step Approach: </a:t>
            </a:r>
            <a:r>
              <a:rPr lang="en-US" sz="3600" b="1" dirty="0" err="1">
                <a:solidFill>
                  <a:srgbClr val="0000FF"/>
                </a:solidFill>
              </a:rPr>
              <a:t>DG</a:t>
            </a:r>
            <a:r>
              <a:rPr lang="en-US" sz="3600" b="1" dirty="0" err="1">
                <a:solidFill>
                  <a:schemeClr val="tx1"/>
                </a:solidFill>
              </a:rPr>
              <a:t>|GxE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rgbClr val="0000FF"/>
                </a:solidFill>
              </a:rPr>
              <a:t>(Kooperberg and LeBlanc, 2008)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861" y="1184694"/>
            <a:ext cx="11173278" cy="49530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2800" b="1" u="sng" dirty="0">
                <a:solidFill>
                  <a:schemeClr val="bg1">
                    <a:lumMod val="65000"/>
                  </a:schemeClr>
                </a:solidFill>
              </a:rPr>
              <a:t>Step 1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: 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</a:rPr>
              <a:t>Genomewide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screen of </a:t>
            </a:r>
            <a:r>
              <a:rPr lang="en-US" sz="2800" i="1" dirty="0">
                <a:solidFill>
                  <a:schemeClr val="bg1">
                    <a:lumMod val="65000"/>
                  </a:schemeClr>
                </a:solidFill>
              </a:rPr>
              <a:t>M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SNPs using ‘marginal-effect’ test on all subjects</a:t>
            </a:r>
          </a:p>
          <a:p>
            <a:pPr marL="692150" lvl="1" indent="-347663">
              <a:spcBef>
                <a:spcPct val="25000"/>
              </a:spcBef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			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Logit[Pr(D=1 | G) =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ymbol" pitchFamily="18" charset="2"/>
              </a:rPr>
              <a:t>m</a:t>
            </a:r>
            <a:r>
              <a:rPr lang="en-US" sz="2800" baseline="-25000" dirty="0">
                <a:solidFill>
                  <a:schemeClr val="bg1">
                    <a:lumMod val="65000"/>
                  </a:schemeClr>
                </a:solidFill>
              </a:rPr>
              <a:t>0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+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ymbol" pitchFamily="18" charset="2"/>
              </a:rPr>
              <a:t>m</a:t>
            </a:r>
            <a:r>
              <a:rPr lang="en-US" sz="2800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G</a:t>
            </a:r>
          </a:p>
          <a:p>
            <a:pPr marL="692150" lvl="1" indent="-347663">
              <a:spcBef>
                <a:spcPct val="25000"/>
              </a:spcBef>
            </a:pP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Test H</a:t>
            </a:r>
            <a:r>
              <a:rPr lang="en-US" sz="2800" b="1" baseline="-25000" dirty="0">
                <a:solidFill>
                  <a:schemeClr val="bg1">
                    <a:lumMod val="65000"/>
                  </a:schemeClr>
                </a:solidFill>
              </a:rPr>
              <a:t>o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Symbol" pitchFamily="18" charset="2"/>
              </a:rPr>
              <a:t>m</a:t>
            </a:r>
            <a:r>
              <a:rPr lang="en-US" sz="2800" b="1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=0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for each SNP at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Symbol" pitchFamily="18" charset="2"/>
              </a:rPr>
              <a:t>a</a:t>
            </a:r>
            <a:r>
              <a:rPr lang="en-US" sz="2800" baseline="-25000" dirty="0" err="1">
                <a:solidFill>
                  <a:schemeClr val="bg1">
                    <a:lumMod val="65000"/>
                  </a:schemeClr>
                </a:solidFill>
              </a:rPr>
              <a:t>M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level</a:t>
            </a:r>
          </a:p>
          <a:p>
            <a:pPr>
              <a:spcBef>
                <a:spcPct val="0"/>
              </a:spcBef>
            </a:pPr>
            <a:endParaRPr lang="en-US" sz="2800" u="sng" dirty="0"/>
          </a:p>
          <a:p>
            <a:pPr>
              <a:spcBef>
                <a:spcPct val="0"/>
              </a:spcBef>
            </a:pPr>
            <a:r>
              <a:rPr lang="en-US" sz="2800" b="1" u="sng" dirty="0"/>
              <a:t>Step 2</a:t>
            </a:r>
            <a:r>
              <a:rPr lang="en-US" sz="2800" dirty="0"/>
              <a:t>:  For </a:t>
            </a:r>
            <a:r>
              <a:rPr lang="en-US" sz="2800" i="1" dirty="0">
                <a:solidFill>
                  <a:srgbClr val="FF0000"/>
                </a:solidFill>
              </a:rPr>
              <a:t>m</a:t>
            </a:r>
            <a:r>
              <a:rPr lang="en-US" sz="2800" dirty="0"/>
              <a:t> SNPs with Step-1 </a:t>
            </a:r>
            <a:r>
              <a:rPr lang="en-US" sz="2800" dirty="0">
                <a:solidFill>
                  <a:srgbClr val="FF0000"/>
                </a:solidFill>
              </a:rPr>
              <a:t>p &lt;</a:t>
            </a:r>
            <a:r>
              <a:rPr lang="en-US" sz="2800" dirty="0"/>
              <a:t> </a:t>
            </a:r>
            <a:r>
              <a:rPr lang="en-US" sz="2800" dirty="0" err="1">
                <a:solidFill>
                  <a:srgbClr val="FF0000"/>
                </a:solidFill>
                <a:latin typeface="Symbol" pitchFamily="18" charset="2"/>
              </a:rPr>
              <a:t>a</a:t>
            </a:r>
            <a:r>
              <a:rPr lang="en-US" sz="2800" baseline="-25000" dirty="0" err="1">
                <a:solidFill>
                  <a:srgbClr val="FF0000"/>
                </a:solidFill>
              </a:rPr>
              <a:t>M</a:t>
            </a:r>
            <a:r>
              <a:rPr lang="en-US" sz="2800" baseline="-250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, standard </a:t>
            </a:r>
            <a:r>
              <a:rPr lang="en-US" sz="2800" dirty="0" err="1"/>
              <a:t>GxE</a:t>
            </a:r>
            <a:r>
              <a:rPr lang="en-US" sz="2800" dirty="0"/>
              <a:t> analysis:</a:t>
            </a:r>
          </a:p>
          <a:p>
            <a:pPr marL="0" indent="0">
              <a:spcBef>
                <a:spcPct val="0"/>
              </a:spcBef>
              <a:buNone/>
            </a:pPr>
            <a:endParaRPr lang="en-US" sz="2800" dirty="0"/>
          </a:p>
          <a:p>
            <a:pPr marL="0" indent="0">
              <a:spcBef>
                <a:spcPct val="0"/>
              </a:spcBef>
              <a:buNone/>
            </a:pPr>
            <a:r>
              <a:rPr lang="en-US" sz="2800" dirty="0"/>
              <a:t>			Logit[Pr(D=1 | G) = </a:t>
            </a:r>
            <a:r>
              <a:rPr lang="en-US" sz="3200" dirty="0">
                <a:latin typeface="Symbol" pitchFamily="18" charset="2"/>
              </a:rPr>
              <a:t>b</a:t>
            </a:r>
            <a:r>
              <a:rPr lang="en-US" sz="2800" baseline="-25000" dirty="0"/>
              <a:t>0</a:t>
            </a:r>
            <a:r>
              <a:rPr lang="en-US" sz="2800" dirty="0"/>
              <a:t> + </a:t>
            </a:r>
            <a:r>
              <a:rPr lang="en-US" sz="3200" dirty="0" err="1">
                <a:latin typeface="Symbol" pitchFamily="18" charset="2"/>
              </a:rPr>
              <a:t>b</a:t>
            </a:r>
            <a:r>
              <a:rPr lang="en-US" sz="2800" baseline="-25000" dirty="0" err="1"/>
              <a:t>G</a:t>
            </a:r>
            <a:r>
              <a:rPr lang="en-US" sz="2800" dirty="0" err="1"/>
              <a:t>G</a:t>
            </a:r>
            <a:r>
              <a:rPr lang="en-US" sz="2800" dirty="0"/>
              <a:t> + </a:t>
            </a:r>
            <a:r>
              <a:rPr lang="en-US" sz="3200" dirty="0" err="1">
                <a:latin typeface="Symbol" pitchFamily="18" charset="2"/>
              </a:rPr>
              <a:t>b</a:t>
            </a:r>
            <a:r>
              <a:rPr lang="en-US" sz="2800" baseline="-25000" dirty="0" err="1"/>
              <a:t>E</a:t>
            </a:r>
            <a:r>
              <a:rPr lang="en-US" sz="2800" dirty="0" err="1"/>
              <a:t>E</a:t>
            </a:r>
            <a:r>
              <a:rPr lang="en-US" sz="2800" dirty="0"/>
              <a:t> + </a:t>
            </a:r>
            <a:r>
              <a:rPr lang="en-US" sz="3200" dirty="0" err="1">
                <a:latin typeface="Symbol" pitchFamily="18" charset="2"/>
              </a:rPr>
              <a:t>b</a:t>
            </a:r>
            <a:r>
              <a:rPr lang="en-US" sz="2800" baseline="-25000" dirty="0" err="1"/>
              <a:t>GxE</a:t>
            </a:r>
            <a:r>
              <a:rPr lang="en-US" sz="2800" dirty="0" err="1"/>
              <a:t>GxE</a:t>
            </a:r>
            <a:endParaRPr lang="en-US" sz="2800" dirty="0"/>
          </a:p>
          <a:p>
            <a:pPr marL="731520" lvl="1">
              <a:spcBef>
                <a:spcPts val="840"/>
              </a:spcBef>
            </a:pPr>
            <a:r>
              <a:rPr lang="en-US" sz="2800" b="1" dirty="0"/>
              <a:t>Test H</a:t>
            </a:r>
            <a:r>
              <a:rPr lang="en-US" sz="2800" b="1" baseline="-25000" dirty="0"/>
              <a:t>o</a:t>
            </a:r>
            <a:r>
              <a:rPr lang="en-US" sz="2800" b="1" dirty="0"/>
              <a:t>: </a:t>
            </a:r>
            <a:r>
              <a:rPr lang="en-US" sz="2800" b="1" dirty="0" err="1">
                <a:latin typeface="Symbol" panose="05050102010706020507" pitchFamily="18" charset="2"/>
              </a:rPr>
              <a:t>b</a:t>
            </a:r>
            <a:r>
              <a:rPr lang="en-US" sz="2800" b="1" baseline="-25000" dirty="0" err="1"/>
              <a:t>GxE</a:t>
            </a:r>
            <a:r>
              <a:rPr lang="en-US" sz="2800" b="1" dirty="0"/>
              <a:t>=0 </a:t>
            </a:r>
            <a:r>
              <a:rPr lang="en-US" sz="2800" dirty="0"/>
              <a:t>for the m SNPs at </a:t>
            </a:r>
            <a:r>
              <a:rPr lang="en-US" sz="2800" dirty="0">
                <a:solidFill>
                  <a:srgbClr val="FF0000"/>
                </a:solidFill>
                <a:latin typeface="Symbol" pitchFamily="18" charset="2"/>
              </a:rPr>
              <a:t>a/</a:t>
            </a:r>
            <a:r>
              <a:rPr lang="en-US" sz="2800" dirty="0">
                <a:solidFill>
                  <a:srgbClr val="FF0000"/>
                </a:solidFill>
              </a:rPr>
              <a:t>m </a:t>
            </a:r>
            <a:r>
              <a:rPr lang="en-US" sz="2800" dirty="0"/>
              <a:t>level</a:t>
            </a:r>
            <a:endParaRPr lang="en-US" u="sng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56894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861" y="148806"/>
            <a:ext cx="9753600" cy="1143000"/>
          </a:xfrm>
        </p:spPr>
        <p:txBody>
          <a:bodyPr/>
          <a:lstStyle/>
          <a:p>
            <a:r>
              <a:rPr lang="en-US" sz="3600" b="1" dirty="0">
                <a:solidFill>
                  <a:schemeClr val="tx1"/>
                </a:solidFill>
              </a:rPr>
              <a:t>2-step Approach: </a:t>
            </a:r>
            <a:r>
              <a:rPr lang="en-US" sz="3600" b="1" dirty="0" err="1">
                <a:solidFill>
                  <a:srgbClr val="0000FF"/>
                </a:solidFill>
              </a:rPr>
              <a:t>EG</a:t>
            </a:r>
            <a:r>
              <a:rPr lang="en-US" sz="3600" b="1" dirty="0" err="1">
                <a:solidFill>
                  <a:schemeClr val="tx1"/>
                </a:solidFill>
              </a:rPr>
              <a:t>|GxE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rgbClr val="0000FF"/>
                </a:solidFill>
              </a:rPr>
              <a:t>(</a:t>
            </a:r>
            <a:r>
              <a:rPr lang="en-US" sz="2000" i="1" dirty="0" err="1">
                <a:solidFill>
                  <a:srgbClr val="0000FF"/>
                </a:solidFill>
              </a:rPr>
              <a:t>Murcray</a:t>
            </a:r>
            <a:r>
              <a:rPr lang="en-US" sz="2000" i="1" dirty="0">
                <a:solidFill>
                  <a:srgbClr val="0000FF"/>
                </a:solidFill>
              </a:rPr>
              <a:t> et al., 2009)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861" y="1184694"/>
            <a:ext cx="10796814" cy="49530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2800" u="sng" dirty="0"/>
              <a:t>Step 1</a:t>
            </a:r>
            <a:r>
              <a:rPr lang="en-US" sz="2800" dirty="0"/>
              <a:t>:  </a:t>
            </a:r>
            <a:r>
              <a:rPr lang="en-US" sz="2800" dirty="0" err="1"/>
              <a:t>Genomewide</a:t>
            </a:r>
            <a:r>
              <a:rPr lang="en-US" sz="2800" dirty="0"/>
              <a:t> screen of </a:t>
            </a:r>
            <a:r>
              <a:rPr lang="en-US" sz="2800" i="1" dirty="0">
                <a:solidFill>
                  <a:srgbClr val="FF0000"/>
                </a:solidFill>
              </a:rPr>
              <a:t>M</a:t>
            </a:r>
            <a:r>
              <a:rPr lang="en-US" sz="2800" dirty="0"/>
              <a:t> SNPs using ‘E vs. G’ test on all subjects</a:t>
            </a:r>
          </a:p>
          <a:p>
            <a:pPr marL="692150" lvl="1" indent="-347663">
              <a:spcBef>
                <a:spcPct val="25000"/>
              </a:spcBef>
              <a:buNone/>
            </a:pPr>
            <a:r>
              <a:rPr lang="en-US" dirty="0"/>
              <a:t>			</a:t>
            </a:r>
            <a:r>
              <a:rPr lang="en-US" sz="3200" dirty="0"/>
              <a:t>Logit[Pr(</a:t>
            </a:r>
            <a:r>
              <a:rPr lang="en-US" sz="3200" dirty="0">
                <a:solidFill>
                  <a:srgbClr val="0000FF"/>
                </a:solidFill>
              </a:rPr>
              <a:t>E</a:t>
            </a:r>
            <a:r>
              <a:rPr lang="en-US" sz="3200" dirty="0"/>
              <a:t>=1 | G) = </a:t>
            </a:r>
            <a:r>
              <a:rPr lang="en-US" sz="3600" dirty="0">
                <a:latin typeface="Symbol" pitchFamily="18" charset="2"/>
              </a:rPr>
              <a:t>g</a:t>
            </a:r>
            <a:r>
              <a:rPr lang="en-US" sz="3200" baseline="-25000" dirty="0"/>
              <a:t>0</a:t>
            </a:r>
            <a:r>
              <a:rPr lang="en-US" sz="3200" dirty="0"/>
              <a:t> + </a:t>
            </a:r>
            <a:r>
              <a:rPr lang="en-US" sz="3600" dirty="0">
                <a:latin typeface="Symbol" pitchFamily="18" charset="2"/>
              </a:rPr>
              <a:t>g</a:t>
            </a:r>
            <a:r>
              <a:rPr lang="en-US" sz="3200" baseline="-25000" dirty="0"/>
              <a:t>1</a:t>
            </a:r>
            <a:r>
              <a:rPr lang="en-US" sz="3200" dirty="0">
                <a:solidFill>
                  <a:srgbClr val="0000FF"/>
                </a:solidFill>
              </a:rPr>
              <a:t>G</a:t>
            </a:r>
          </a:p>
          <a:p>
            <a:pPr marL="692150" lvl="1" indent="-347663">
              <a:spcBef>
                <a:spcPct val="25000"/>
              </a:spcBef>
            </a:pPr>
            <a:r>
              <a:rPr lang="en-US" sz="2800" dirty="0"/>
              <a:t>Test H</a:t>
            </a:r>
            <a:r>
              <a:rPr lang="en-US" sz="2800" baseline="-25000" dirty="0"/>
              <a:t>o</a:t>
            </a:r>
            <a:r>
              <a:rPr lang="en-US" sz="2800" dirty="0"/>
              <a:t>: </a:t>
            </a:r>
            <a:r>
              <a:rPr lang="en-US" sz="2800" dirty="0">
                <a:latin typeface="Symbol" pitchFamily="18" charset="2"/>
              </a:rPr>
              <a:t>g</a:t>
            </a:r>
            <a:r>
              <a:rPr lang="en-US" sz="2800" baseline="-25000" dirty="0"/>
              <a:t>1</a:t>
            </a:r>
            <a:r>
              <a:rPr lang="en-US" sz="2800" dirty="0"/>
              <a:t>=0 for each SNP at </a:t>
            </a:r>
            <a:r>
              <a:rPr lang="en-US" sz="2800" dirty="0" err="1">
                <a:solidFill>
                  <a:srgbClr val="FF0000"/>
                </a:solidFill>
                <a:latin typeface="Symbol" pitchFamily="18" charset="2"/>
              </a:rPr>
              <a:t>a</a:t>
            </a:r>
            <a:r>
              <a:rPr lang="en-US" sz="2800" baseline="-25000" dirty="0" err="1">
                <a:solidFill>
                  <a:srgbClr val="FF0000"/>
                </a:solidFill>
              </a:rPr>
              <a:t>M</a:t>
            </a:r>
            <a:r>
              <a:rPr lang="en-US" sz="2800" dirty="0"/>
              <a:t> level</a:t>
            </a:r>
          </a:p>
          <a:p>
            <a:pPr>
              <a:spcBef>
                <a:spcPct val="0"/>
              </a:spcBef>
            </a:pPr>
            <a:endParaRPr lang="en-US" u="sng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802812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861" y="148806"/>
            <a:ext cx="9753600" cy="1143000"/>
          </a:xfrm>
        </p:spPr>
        <p:txBody>
          <a:bodyPr/>
          <a:lstStyle/>
          <a:p>
            <a:r>
              <a:rPr lang="en-US" sz="3600" b="1" dirty="0">
                <a:solidFill>
                  <a:schemeClr val="tx1"/>
                </a:solidFill>
              </a:rPr>
              <a:t>2-step Approach: </a:t>
            </a:r>
            <a:r>
              <a:rPr lang="en-US" sz="3600" b="1" dirty="0" err="1">
                <a:solidFill>
                  <a:srgbClr val="0000FF"/>
                </a:solidFill>
              </a:rPr>
              <a:t>EG</a:t>
            </a:r>
            <a:r>
              <a:rPr lang="en-US" sz="3600" b="1" dirty="0" err="1">
                <a:solidFill>
                  <a:schemeClr val="tx1"/>
                </a:solidFill>
              </a:rPr>
              <a:t>|GxE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rgbClr val="0000FF"/>
                </a:solidFill>
              </a:rPr>
              <a:t>(</a:t>
            </a:r>
            <a:r>
              <a:rPr lang="en-US" sz="2000" i="1" dirty="0" err="1">
                <a:solidFill>
                  <a:srgbClr val="0000FF"/>
                </a:solidFill>
              </a:rPr>
              <a:t>Murcray</a:t>
            </a:r>
            <a:r>
              <a:rPr lang="en-US" sz="2000" i="1" dirty="0">
                <a:solidFill>
                  <a:srgbClr val="0000FF"/>
                </a:solidFill>
              </a:rPr>
              <a:t> et al., 2009)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861" y="1184694"/>
            <a:ext cx="11173278" cy="49530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2800" b="1" u="sng" dirty="0">
                <a:solidFill>
                  <a:schemeClr val="bg1">
                    <a:lumMod val="65000"/>
                  </a:schemeClr>
                </a:solidFill>
              </a:rPr>
              <a:t>Step 1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: 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</a:rPr>
              <a:t>Genomewide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screen of </a:t>
            </a:r>
            <a:r>
              <a:rPr lang="en-US" sz="2800" i="1" dirty="0">
                <a:solidFill>
                  <a:schemeClr val="bg1">
                    <a:lumMod val="65000"/>
                  </a:schemeClr>
                </a:solidFill>
              </a:rPr>
              <a:t>M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SNPs using ‘G vs. E’ test on all subjects</a:t>
            </a:r>
          </a:p>
          <a:p>
            <a:pPr marL="692150" lvl="1" indent="-347663">
              <a:spcBef>
                <a:spcPct val="25000"/>
              </a:spcBef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			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Logit[Pr(E=1 | G) =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ymbol" pitchFamily="18" charset="2"/>
              </a:rPr>
              <a:t>g</a:t>
            </a:r>
            <a:r>
              <a:rPr lang="en-US" sz="2800" baseline="-25000" dirty="0">
                <a:solidFill>
                  <a:schemeClr val="bg1">
                    <a:lumMod val="65000"/>
                  </a:schemeClr>
                </a:solidFill>
              </a:rPr>
              <a:t>0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+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ymbol" pitchFamily="18" charset="2"/>
              </a:rPr>
              <a:t>g</a:t>
            </a:r>
            <a:r>
              <a:rPr lang="en-US" sz="2800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G</a:t>
            </a:r>
          </a:p>
          <a:p>
            <a:pPr marL="692150" lvl="1" indent="-347663">
              <a:spcBef>
                <a:spcPct val="25000"/>
              </a:spcBef>
            </a:pP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Test H</a:t>
            </a:r>
            <a:r>
              <a:rPr lang="en-US" sz="2800" b="1" baseline="-25000" dirty="0">
                <a:solidFill>
                  <a:schemeClr val="bg1">
                    <a:lumMod val="65000"/>
                  </a:schemeClr>
                </a:solidFill>
              </a:rPr>
              <a:t>o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Symbol" pitchFamily="18" charset="2"/>
              </a:rPr>
              <a:t>g</a:t>
            </a:r>
            <a:r>
              <a:rPr lang="en-US" sz="2800" b="1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=0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for each SNP at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Symbol" pitchFamily="18" charset="2"/>
              </a:rPr>
              <a:t>a</a:t>
            </a:r>
            <a:r>
              <a:rPr lang="en-US" sz="2800" baseline="-25000" dirty="0" err="1">
                <a:solidFill>
                  <a:schemeClr val="bg1">
                    <a:lumMod val="65000"/>
                  </a:schemeClr>
                </a:solidFill>
              </a:rPr>
              <a:t>M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level</a:t>
            </a:r>
          </a:p>
          <a:p>
            <a:pPr>
              <a:spcBef>
                <a:spcPct val="0"/>
              </a:spcBef>
            </a:pPr>
            <a:endParaRPr lang="en-US" sz="2800" u="sng" dirty="0"/>
          </a:p>
          <a:p>
            <a:pPr>
              <a:spcBef>
                <a:spcPct val="0"/>
              </a:spcBef>
            </a:pPr>
            <a:r>
              <a:rPr lang="en-US" sz="2800" b="1" u="sng" dirty="0"/>
              <a:t>Step 2</a:t>
            </a:r>
            <a:r>
              <a:rPr lang="en-US" sz="2800" dirty="0"/>
              <a:t>:  For </a:t>
            </a:r>
            <a:r>
              <a:rPr lang="en-US" sz="2800" i="1" dirty="0">
                <a:solidFill>
                  <a:srgbClr val="FF0000"/>
                </a:solidFill>
              </a:rPr>
              <a:t>m</a:t>
            </a:r>
            <a:r>
              <a:rPr lang="en-US" sz="2800" dirty="0"/>
              <a:t> SNPs with Step-1 </a:t>
            </a:r>
            <a:r>
              <a:rPr lang="en-US" sz="2800" dirty="0">
                <a:solidFill>
                  <a:srgbClr val="FF0000"/>
                </a:solidFill>
              </a:rPr>
              <a:t>p &lt;</a:t>
            </a:r>
            <a:r>
              <a:rPr lang="en-US" sz="2800" dirty="0"/>
              <a:t> </a:t>
            </a:r>
            <a:r>
              <a:rPr lang="en-US" sz="2800" dirty="0" err="1">
                <a:solidFill>
                  <a:srgbClr val="FF0000"/>
                </a:solidFill>
                <a:latin typeface="Symbol" pitchFamily="18" charset="2"/>
              </a:rPr>
              <a:t>a</a:t>
            </a:r>
            <a:r>
              <a:rPr lang="en-US" sz="2800" baseline="-25000" dirty="0" err="1">
                <a:solidFill>
                  <a:srgbClr val="FF0000"/>
                </a:solidFill>
              </a:rPr>
              <a:t>M</a:t>
            </a:r>
            <a:r>
              <a:rPr lang="en-US" sz="2800" baseline="-250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, standard </a:t>
            </a:r>
            <a:r>
              <a:rPr lang="en-US" sz="2800" dirty="0" err="1"/>
              <a:t>GxE</a:t>
            </a:r>
            <a:r>
              <a:rPr lang="en-US" sz="2800" dirty="0"/>
              <a:t> analysis:</a:t>
            </a:r>
          </a:p>
          <a:p>
            <a:pPr marL="0" indent="0">
              <a:spcBef>
                <a:spcPct val="0"/>
              </a:spcBef>
              <a:buNone/>
            </a:pPr>
            <a:endParaRPr lang="en-US" sz="2800" dirty="0"/>
          </a:p>
          <a:p>
            <a:pPr marL="0" indent="0">
              <a:spcBef>
                <a:spcPct val="0"/>
              </a:spcBef>
              <a:buNone/>
            </a:pPr>
            <a:r>
              <a:rPr lang="en-US" sz="2800" dirty="0"/>
              <a:t>			Logit[Pr(D=1 | G) = </a:t>
            </a:r>
            <a:r>
              <a:rPr lang="en-US" sz="3200" dirty="0">
                <a:latin typeface="Symbol" pitchFamily="18" charset="2"/>
              </a:rPr>
              <a:t>b</a:t>
            </a:r>
            <a:r>
              <a:rPr lang="en-US" sz="2800" baseline="-25000" dirty="0"/>
              <a:t>0</a:t>
            </a:r>
            <a:r>
              <a:rPr lang="en-US" sz="2800" dirty="0"/>
              <a:t> + </a:t>
            </a:r>
            <a:r>
              <a:rPr lang="en-US" sz="3200" dirty="0" err="1">
                <a:latin typeface="Symbol" pitchFamily="18" charset="2"/>
              </a:rPr>
              <a:t>b</a:t>
            </a:r>
            <a:r>
              <a:rPr lang="en-US" sz="2800" baseline="-25000" dirty="0" err="1"/>
              <a:t>G</a:t>
            </a:r>
            <a:r>
              <a:rPr lang="en-US" sz="2800" dirty="0" err="1"/>
              <a:t>G</a:t>
            </a:r>
            <a:r>
              <a:rPr lang="en-US" sz="2800" dirty="0"/>
              <a:t> + </a:t>
            </a:r>
            <a:r>
              <a:rPr lang="en-US" sz="3200" dirty="0" err="1">
                <a:latin typeface="Symbol" pitchFamily="18" charset="2"/>
              </a:rPr>
              <a:t>b</a:t>
            </a:r>
            <a:r>
              <a:rPr lang="en-US" sz="2800" baseline="-25000" dirty="0" err="1"/>
              <a:t>E</a:t>
            </a:r>
            <a:r>
              <a:rPr lang="en-US" sz="2800" dirty="0" err="1"/>
              <a:t>E</a:t>
            </a:r>
            <a:r>
              <a:rPr lang="en-US" sz="2800" dirty="0"/>
              <a:t> + </a:t>
            </a:r>
            <a:r>
              <a:rPr lang="en-US" sz="3200" dirty="0" err="1">
                <a:solidFill>
                  <a:srgbClr val="0000FF"/>
                </a:solidFill>
                <a:latin typeface="Symbol" pitchFamily="18" charset="2"/>
              </a:rPr>
              <a:t>b</a:t>
            </a:r>
            <a:r>
              <a:rPr lang="en-US" sz="2800" baseline="-25000" dirty="0" err="1">
                <a:solidFill>
                  <a:srgbClr val="0000FF"/>
                </a:solidFill>
              </a:rPr>
              <a:t>GxE</a:t>
            </a:r>
            <a:r>
              <a:rPr lang="en-US" sz="2800" dirty="0" err="1"/>
              <a:t>GxE</a:t>
            </a:r>
            <a:endParaRPr lang="en-US" sz="2800" dirty="0"/>
          </a:p>
          <a:p>
            <a:pPr marL="731520" lvl="1">
              <a:spcBef>
                <a:spcPts val="840"/>
              </a:spcBef>
            </a:pPr>
            <a:r>
              <a:rPr lang="en-US" sz="2800" dirty="0"/>
              <a:t>Test H</a:t>
            </a:r>
            <a:r>
              <a:rPr lang="en-US" sz="2800" baseline="-25000" dirty="0"/>
              <a:t>o</a:t>
            </a:r>
            <a:r>
              <a:rPr lang="en-US" sz="2800" dirty="0"/>
              <a:t>: </a:t>
            </a:r>
            <a:r>
              <a:rPr lang="en-US" sz="2800" dirty="0" err="1">
                <a:solidFill>
                  <a:srgbClr val="0000FF"/>
                </a:solidFill>
                <a:latin typeface="Symbol" panose="05050102010706020507" pitchFamily="18" charset="2"/>
              </a:rPr>
              <a:t>b</a:t>
            </a:r>
            <a:r>
              <a:rPr lang="en-US" sz="2800" baseline="-25000" dirty="0" err="1">
                <a:solidFill>
                  <a:srgbClr val="0000FF"/>
                </a:solidFill>
              </a:rPr>
              <a:t>GxE</a:t>
            </a:r>
            <a:r>
              <a:rPr lang="en-US" sz="2800" dirty="0"/>
              <a:t>=0 for the m SNPs at </a:t>
            </a:r>
            <a:r>
              <a:rPr lang="en-US" sz="2800" dirty="0">
                <a:solidFill>
                  <a:srgbClr val="FF0000"/>
                </a:solidFill>
                <a:latin typeface="Symbol" pitchFamily="18" charset="2"/>
              </a:rPr>
              <a:t>a/</a:t>
            </a:r>
            <a:r>
              <a:rPr lang="en-US" sz="2800" dirty="0">
                <a:solidFill>
                  <a:srgbClr val="FF0000"/>
                </a:solidFill>
              </a:rPr>
              <a:t>m </a:t>
            </a:r>
            <a:r>
              <a:rPr lang="en-US" sz="2800" dirty="0"/>
              <a:t>level</a:t>
            </a:r>
            <a:endParaRPr lang="en-US" u="sng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66652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984F3D96-427E-4EFD-8357-ABFAA71B33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8258172"/>
              </p:ext>
            </p:extLst>
          </p:nvPr>
        </p:nvGraphicFramePr>
        <p:xfrm>
          <a:off x="702908" y="1380349"/>
          <a:ext cx="11397356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AD3740CF-FC22-419A-8068-0CF2F9AA2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764048"/>
          </a:xfrm>
        </p:spPr>
        <p:txBody>
          <a:bodyPr/>
          <a:lstStyle/>
          <a:p>
            <a:pPr algn="l"/>
            <a:r>
              <a:rPr lang="en-US" sz="4400" dirty="0"/>
              <a:t>Reasons to Consider GxE</a:t>
            </a:r>
          </a:p>
        </p:txBody>
      </p:sp>
      <p:pic>
        <p:nvPicPr>
          <p:cNvPr id="7" name="image8.png">
            <a:extLst>
              <a:ext uri="{FF2B5EF4-FFF2-40B4-BE49-F238E27FC236}">
                <a16:creationId xmlns:a16="http://schemas.microsoft.com/office/drawing/2014/main" id="{DF8AC8EF-C651-4836-A250-1D2BF6371128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7682652" y="179268"/>
            <a:ext cx="978994" cy="95479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3376425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861" y="148806"/>
            <a:ext cx="9753600" cy="1143000"/>
          </a:xfrm>
        </p:spPr>
        <p:txBody>
          <a:bodyPr/>
          <a:lstStyle/>
          <a:p>
            <a:r>
              <a:rPr lang="en-US" sz="3600" b="1" dirty="0">
                <a:solidFill>
                  <a:schemeClr val="tx1"/>
                </a:solidFill>
              </a:rPr>
              <a:t>2-step Approach: </a:t>
            </a:r>
            <a:r>
              <a:rPr lang="en-US" sz="3600" b="1" dirty="0">
                <a:solidFill>
                  <a:srgbClr val="0000FF"/>
                </a:solidFill>
              </a:rPr>
              <a:t>EDGE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rgbClr val="0000FF"/>
                </a:solidFill>
              </a:rPr>
              <a:t>(Gauderman et al., 2013)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861" y="1184694"/>
            <a:ext cx="10796814" cy="49530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2800" u="sng" dirty="0"/>
              <a:t>Step 1</a:t>
            </a:r>
            <a:r>
              <a:rPr lang="en-US" sz="2800" dirty="0"/>
              <a:t>:  </a:t>
            </a:r>
            <a:r>
              <a:rPr lang="en-US" sz="2800" dirty="0" err="1"/>
              <a:t>Genomewide</a:t>
            </a:r>
            <a:r>
              <a:rPr lang="en-US" sz="2800" dirty="0"/>
              <a:t> screen of </a:t>
            </a:r>
            <a:r>
              <a:rPr lang="en-US" sz="2800" i="1" dirty="0">
                <a:solidFill>
                  <a:srgbClr val="FF0000"/>
                </a:solidFill>
              </a:rPr>
              <a:t>M</a:t>
            </a:r>
            <a:r>
              <a:rPr lang="en-US" sz="2800" dirty="0"/>
              <a:t> SNPs using both ‘D vs. G’ </a:t>
            </a:r>
            <a:r>
              <a:rPr lang="en-US" sz="2800" i="1" dirty="0"/>
              <a:t>and</a:t>
            </a:r>
            <a:r>
              <a:rPr lang="en-US" sz="2800" dirty="0"/>
              <a:t> ‘E vs. G’ information</a:t>
            </a:r>
          </a:p>
          <a:p>
            <a:pPr lvl="1">
              <a:spcBef>
                <a:spcPct val="0"/>
              </a:spcBef>
            </a:pPr>
            <a:r>
              <a:rPr lang="en-US" sz="2400" dirty="0"/>
              <a:t>T</a:t>
            </a:r>
            <a:r>
              <a:rPr lang="en-US" sz="2400" baseline="-25000" dirty="0"/>
              <a:t>EG</a:t>
            </a:r>
            <a:r>
              <a:rPr lang="en-US" sz="2400" dirty="0"/>
              <a:t> based on </a:t>
            </a:r>
            <a:r>
              <a:rPr lang="en-US" sz="2400" dirty="0">
                <a:solidFill>
                  <a:schemeClr val="tx2"/>
                </a:solidFill>
              </a:rPr>
              <a:t>E vs G    </a:t>
            </a:r>
            <a:r>
              <a:rPr lang="en-US" sz="1800" i="1" dirty="0"/>
              <a:t>(</a:t>
            </a:r>
            <a:r>
              <a:rPr lang="en-US" sz="1800" i="1" dirty="0" err="1"/>
              <a:t>Murcray</a:t>
            </a:r>
            <a:r>
              <a:rPr lang="en-US" sz="1800" i="1" dirty="0"/>
              <a:t> et al.)</a:t>
            </a:r>
          </a:p>
          <a:p>
            <a:pPr lvl="1">
              <a:spcBef>
                <a:spcPct val="0"/>
              </a:spcBef>
            </a:pPr>
            <a:r>
              <a:rPr lang="en-US" sz="2400" dirty="0"/>
              <a:t>T</a:t>
            </a:r>
            <a:r>
              <a:rPr lang="en-US" sz="2400" baseline="-25000" dirty="0"/>
              <a:t>DG</a:t>
            </a:r>
            <a:r>
              <a:rPr lang="en-US" sz="2400" dirty="0"/>
              <a:t> based on </a:t>
            </a:r>
            <a:r>
              <a:rPr lang="en-US" sz="2400" dirty="0">
                <a:solidFill>
                  <a:schemeClr val="tx2"/>
                </a:solidFill>
              </a:rPr>
              <a:t>D vs G    </a:t>
            </a:r>
            <a:r>
              <a:rPr lang="en-US" sz="1800" i="1" dirty="0"/>
              <a:t>(</a:t>
            </a:r>
            <a:r>
              <a:rPr lang="en-US" sz="1800" i="1" dirty="0" err="1"/>
              <a:t>Kooperberg</a:t>
            </a:r>
            <a:r>
              <a:rPr lang="en-US" sz="1800" i="1" dirty="0"/>
              <a:t> &amp; LeBlanc)</a:t>
            </a:r>
            <a:endParaRPr lang="en-US" sz="1800" i="1" dirty="0">
              <a:solidFill>
                <a:schemeClr val="tx2"/>
              </a:solidFill>
            </a:endParaRPr>
          </a:p>
          <a:p>
            <a:pPr marL="692150" lvl="1" indent="-347663">
              <a:spcBef>
                <a:spcPct val="25000"/>
              </a:spcBef>
              <a:buNone/>
            </a:pP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    </a:t>
            </a:r>
            <a:r>
              <a:rPr lang="en-US" sz="2400" dirty="0">
                <a:solidFill>
                  <a:schemeClr val="tx1"/>
                </a:solidFill>
              </a:rPr>
              <a:t>Screening T</a:t>
            </a:r>
            <a:r>
              <a:rPr lang="en-US" sz="2400" dirty="0"/>
              <a:t>est: </a:t>
            </a:r>
            <a:r>
              <a:rPr lang="en-US" sz="2400" dirty="0" err="1"/>
              <a:t>T</a:t>
            </a:r>
            <a:r>
              <a:rPr lang="en-US" sz="2400" baseline="-25000" dirty="0" err="1"/>
              <a:t>EgDg</a:t>
            </a:r>
            <a:r>
              <a:rPr lang="en-US" sz="2400" dirty="0"/>
              <a:t> = T</a:t>
            </a:r>
            <a:r>
              <a:rPr lang="en-US" sz="2400" baseline="-25000" dirty="0"/>
              <a:t>EG </a:t>
            </a:r>
            <a:r>
              <a:rPr lang="en-US" sz="2400" dirty="0"/>
              <a:t>+ T</a:t>
            </a:r>
            <a:r>
              <a:rPr lang="en-US" sz="2400" baseline="-25000" dirty="0"/>
              <a:t>DG</a:t>
            </a:r>
            <a:r>
              <a:rPr lang="en-US" sz="2400" dirty="0"/>
              <a:t>    (</a:t>
            </a:r>
            <a:r>
              <a:rPr lang="en-US" sz="2400" dirty="0">
                <a:solidFill>
                  <a:schemeClr val="tx1"/>
                </a:solidFill>
              </a:rPr>
              <a:t>2-df test) </a:t>
            </a:r>
          </a:p>
          <a:p>
            <a:pPr>
              <a:spcBef>
                <a:spcPct val="0"/>
              </a:spcBef>
            </a:pPr>
            <a:endParaRPr lang="en-US" u="sng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572572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861" y="148806"/>
            <a:ext cx="9753600" cy="1143000"/>
          </a:xfrm>
        </p:spPr>
        <p:txBody>
          <a:bodyPr/>
          <a:lstStyle/>
          <a:p>
            <a:r>
              <a:rPr lang="en-US" sz="3600" b="1" dirty="0">
                <a:solidFill>
                  <a:schemeClr val="tx1"/>
                </a:solidFill>
              </a:rPr>
              <a:t>2-step Approach: </a:t>
            </a:r>
            <a:r>
              <a:rPr lang="en-US" sz="3600" b="1" dirty="0">
                <a:solidFill>
                  <a:srgbClr val="0000FF"/>
                </a:solidFill>
              </a:rPr>
              <a:t>EDGE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rgbClr val="0000FF"/>
                </a:solidFill>
              </a:rPr>
              <a:t>(Gauderman et al., 2013)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860" y="1184694"/>
            <a:ext cx="11338259" cy="49530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2800" u="sng" dirty="0">
                <a:solidFill>
                  <a:schemeClr val="bg1">
                    <a:lumMod val="65000"/>
                  </a:schemeClr>
                </a:solidFill>
              </a:rPr>
              <a:t>Step 1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: 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</a:rPr>
              <a:t>Genomewide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screen of </a:t>
            </a:r>
            <a:r>
              <a:rPr lang="en-US" sz="2800" i="1" dirty="0">
                <a:solidFill>
                  <a:schemeClr val="bg1">
                    <a:lumMod val="65000"/>
                  </a:schemeClr>
                </a:solidFill>
              </a:rPr>
              <a:t>M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SNPs using both ‘D vs. G’ </a:t>
            </a:r>
            <a:r>
              <a:rPr lang="en-US" sz="2800" i="1" dirty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‘E vs. G’ information</a:t>
            </a:r>
          </a:p>
          <a:p>
            <a:pPr lvl="1">
              <a:spcBef>
                <a:spcPct val="0"/>
              </a:spcBef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T</a:t>
            </a:r>
            <a:r>
              <a:rPr lang="en-US" sz="2400" baseline="-25000" dirty="0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based on E vs G    </a:t>
            </a:r>
            <a:r>
              <a:rPr lang="en-US" sz="1800" i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sz="1800" i="1" dirty="0" err="1">
                <a:solidFill>
                  <a:schemeClr val="bg1">
                    <a:lumMod val="65000"/>
                  </a:schemeClr>
                </a:solidFill>
              </a:rPr>
              <a:t>Murcray</a:t>
            </a:r>
            <a:r>
              <a:rPr lang="en-US" sz="1800" i="1" dirty="0">
                <a:solidFill>
                  <a:schemeClr val="bg1">
                    <a:lumMod val="65000"/>
                  </a:schemeClr>
                </a:solidFill>
              </a:rPr>
              <a:t> et al.)</a:t>
            </a:r>
          </a:p>
          <a:p>
            <a:pPr lvl="1">
              <a:spcBef>
                <a:spcPct val="0"/>
              </a:spcBef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T</a:t>
            </a:r>
            <a:r>
              <a:rPr lang="en-US" sz="2400" baseline="-25000" dirty="0">
                <a:solidFill>
                  <a:schemeClr val="bg1">
                    <a:lumMod val="65000"/>
                  </a:schemeClr>
                </a:solidFill>
              </a:rPr>
              <a:t>DG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based on D vs G    </a:t>
            </a:r>
            <a:r>
              <a:rPr lang="en-US" sz="1800" i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sz="1800" i="1" dirty="0" err="1">
                <a:solidFill>
                  <a:schemeClr val="bg1">
                    <a:lumMod val="65000"/>
                  </a:schemeClr>
                </a:solidFill>
              </a:rPr>
              <a:t>Kooperberg</a:t>
            </a:r>
            <a:r>
              <a:rPr lang="en-US" sz="1800" i="1" dirty="0">
                <a:solidFill>
                  <a:schemeClr val="bg1">
                    <a:lumMod val="65000"/>
                  </a:schemeClr>
                </a:solidFill>
              </a:rPr>
              <a:t> &amp; LeBlanc)</a:t>
            </a:r>
          </a:p>
          <a:p>
            <a:pPr marL="692150" lvl="1" indent="-347663">
              <a:spcBef>
                <a:spcPct val="25000"/>
              </a:spcBef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   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Screening Test: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</a:rPr>
              <a:t>T</a:t>
            </a:r>
            <a:r>
              <a:rPr lang="en-US" sz="2400" baseline="-25000" dirty="0" err="1">
                <a:solidFill>
                  <a:schemeClr val="bg1">
                    <a:lumMod val="65000"/>
                  </a:schemeClr>
                </a:solidFill>
              </a:rPr>
              <a:t>EgDg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= T</a:t>
            </a:r>
            <a:r>
              <a:rPr lang="en-US" sz="2400" baseline="-25000" dirty="0">
                <a:solidFill>
                  <a:schemeClr val="bg1">
                    <a:lumMod val="65000"/>
                  </a:schemeClr>
                </a:solidFill>
              </a:rPr>
              <a:t>EG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+ T</a:t>
            </a:r>
            <a:r>
              <a:rPr lang="en-US" sz="2400" baseline="-25000" dirty="0">
                <a:solidFill>
                  <a:schemeClr val="bg1">
                    <a:lumMod val="65000"/>
                  </a:schemeClr>
                </a:solidFill>
              </a:rPr>
              <a:t>DG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   (2-df test) </a:t>
            </a:r>
          </a:p>
          <a:p>
            <a:pPr>
              <a:spcBef>
                <a:spcPct val="0"/>
              </a:spcBef>
            </a:pPr>
            <a:endParaRPr lang="en-US" sz="2800" b="1" u="sng" dirty="0"/>
          </a:p>
          <a:p>
            <a:pPr>
              <a:spcBef>
                <a:spcPct val="0"/>
              </a:spcBef>
            </a:pPr>
            <a:r>
              <a:rPr lang="en-US" sz="2800" b="1" u="sng" dirty="0"/>
              <a:t>Step 2</a:t>
            </a:r>
            <a:r>
              <a:rPr lang="en-US" sz="2800" dirty="0"/>
              <a:t>:  For </a:t>
            </a:r>
            <a:r>
              <a:rPr lang="en-US" sz="2800" i="1" dirty="0">
                <a:solidFill>
                  <a:srgbClr val="FF0000"/>
                </a:solidFill>
              </a:rPr>
              <a:t>m</a:t>
            </a:r>
            <a:r>
              <a:rPr lang="en-US" sz="2800" dirty="0"/>
              <a:t> SNPs with Step-1 </a:t>
            </a:r>
            <a:r>
              <a:rPr lang="en-US" sz="2800" dirty="0">
                <a:solidFill>
                  <a:srgbClr val="FF0000"/>
                </a:solidFill>
              </a:rPr>
              <a:t>p &lt;</a:t>
            </a:r>
            <a:r>
              <a:rPr lang="en-US" sz="2800" dirty="0"/>
              <a:t> </a:t>
            </a:r>
            <a:r>
              <a:rPr lang="en-US" sz="2800" dirty="0" err="1">
                <a:solidFill>
                  <a:srgbClr val="FF0000"/>
                </a:solidFill>
                <a:latin typeface="Symbol" pitchFamily="18" charset="2"/>
              </a:rPr>
              <a:t>a</a:t>
            </a:r>
            <a:r>
              <a:rPr lang="en-US" sz="2800" baseline="-25000" dirty="0" err="1">
                <a:solidFill>
                  <a:srgbClr val="FF0000"/>
                </a:solidFill>
              </a:rPr>
              <a:t>M</a:t>
            </a:r>
            <a:r>
              <a:rPr lang="en-US" sz="2800" baseline="-250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, standard </a:t>
            </a:r>
            <a:r>
              <a:rPr lang="en-US" sz="2800" dirty="0" err="1"/>
              <a:t>GxE</a:t>
            </a:r>
            <a:r>
              <a:rPr lang="en-US" sz="2800" dirty="0"/>
              <a:t> analysis:</a:t>
            </a:r>
          </a:p>
          <a:p>
            <a:pPr marL="0" indent="0">
              <a:spcBef>
                <a:spcPct val="0"/>
              </a:spcBef>
              <a:buNone/>
            </a:pPr>
            <a:endParaRPr lang="en-US" sz="2800" dirty="0"/>
          </a:p>
          <a:p>
            <a:pPr marL="0" indent="0">
              <a:spcBef>
                <a:spcPct val="0"/>
              </a:spcBef>
              <a:buNone/>
            </a:pPr>
            <a:r>
              <a:rPr lang="en-US" sz="2800" dirty="0"/>
              <a:t>			Logit[Pr(D=1 | G) = </a:t>
            </a:r>
            <a:r>
              <a:rPr lang="en-US" sz="3200" dirty="0">
                <a:latin typeface="Symbol" pitchFamily="18" charset="2"/>
              </a:rPr>
              <a:t>b</a:t>
            </a:r>
            <a:r>
              <a:rPr lang="en-US" sz="2800" baseline="-25000" dirty="0"/>
              <a:t>0</a:t>
            </a:r>
            <a:r>
              <a:rPr lang="en-US" sz="2800" dirty="0"/>
              <a:t> + </a:t>
            </a:r>
            <a:r>
              <a:rPr lang="en-US" sz="3200" dirty="0" err="1">
                <a:latin typeface="Symbol" pitchFamily="18" charset="2"/>
              </a:rPr>
              <a:t>b</a:t>
            </a:r>
            <a:r>
              <a:rPr lang="en-US" sz="2800" baseline="-25000" dirty="0" err="1"/>
              <a:t>G</a:t>
            </a:r>
            <a:r>
              <a:rPr lang="en-US" sz="2800" dirty="0" err="1"/>
              <a:t>G</a:t>
            </a:r>
            <a:r>
              <a:rPr lang="en-US" sz="2800" dirty="0"/>
              <a:t> + </a:t>
            </a:r>
            <a:r>
              <a:rPr lang="en-US" sz="3200" dirty="0" err="1">
                <a:latin typeface="Symbol" pitchFamily="18" charset="2"/>
              </a:rPr>
              <a:t>b</a:t>
            </a:r>
            <a:r>
              <a:rPr lang="en-US" sz="2800" baseline="-25000" dirty="0" err="1"/>
              <a:t>E</a:t>
            </a:r>
            <a:r>
              <a:rPr lang="en-US" sz="2800" dirty="0" err="1"/>
              <a:t>E</a:t>
            </a:r>
            <a:r>
              <a:rPr lang="en-US" sz="2800" dirty="0"/>
              <a:t> + </a:t>
            </a:r>
            <a:r>
              <a:rPr lang="en-US" sz="3200" dirty="0" err="1">
                <a:solidFill>
                  <a:srgbClr val="0000FF"/>
                </a:solidFill>
                <a:latin typeface="Symbol" pitchFamily="18" charset="2"/>
              </a:rPr>
              <a:t>b</a:t>
            </a:r>
            <a:r>
              <a:rPr lang="en-US" sz="2800" baseline="-25000" dirty="0" err="1">
                <a:solidFill>
                  <a:srgbClr val="0000FF"/>
                </a:solidFill>
              </a:rPr>
              <a:t>GxE</a:t>
            </a:r>
            <a:r>
              <a:rPr lang="en-US" sz="2800" dirty="0" err="1"/>
              <a:t>GxE</a:t>
            </a:r>
            <a:endParaRPr lang="en-US" sz="2800" dirty="0"/>
          </a:p>
          <a:p>
            <a:pPr marL="731520" lvl="1">
              <a:spcBef>
                <a:spcPts val="840"/>
              </a:spcBef>
            </a:pPr>
            <a:r>
              <a:rPr lang="en-US" sz="2800" dirty="0"/>
              <a:t>Test H</a:t>
            </a:r>
            <a:r>
              <a:rPr lang="en-US" sz="2800" baseline="-25000" dirty="0"/>
              <a:t>o</a:t>
            </a:r>
            <a:r>
              <a:rPr lang="en-US" sz="2800" dirty="0"/>
              <a:t>: </a:t>
            </a:r>
            <a:r>
              <a:rPr lang="en-US" sz="2800" dirty="0" err="1">
                <a:solidFill>
                  <a:srgbClr val="0000FF"/>
                </a:solidFill>
                <a:latin typeface="Symbol" panose="05050102010706020507" pitchFamily="18" charset="2"/>
              </a:rPr>
              <a:t>b</a:t>
            </a:r>
            <a:r>
              <a:rPr lang="en-US" sz="2800" baseline="-25000" dirty="0" err="1">
                <a:solidFill>
                  <a:srgbClr val="0000FF"/>
                </a:solidFill>
              </a:rPr>
              <a:t>GxE</a:t>
            </a:r>
            <a:r>
              <a:rPr lang="en-US" sz="2800" dirty="0"/>
              <a:t>=0 for the m SNPs at </a:t>
            </a:r>
            <a:r>
              <a:rPr lang="en-US" sz="2800" dirty="0">
                <a:solidFill>
                  <a:srgbClr val="FF0000"/>
                </a:solidFill>
                <a:latin typeface="Symbol" pitchFamily="18" charset="2"/>
              </a:rPr>
              <a:t>a/</a:t>
            </a:r>
            <a:r>
              <a:rPr lang="en-US" sz="2800" dirty="0">
                <a:solidFill>
                  <a:srgbClr val="FF0000"/>
                </a:solidFill>
              </a:rPr>
              <a:t>m </a:t>
            </a:r>
            <a:r>
              <a:rPr lang="en-US" sz="2800" dirty="0"/>
              <a:t>level</a:t>
            </a:r>
            <a:endParaRPr lang="en-US" u="sng" dirty="0">
              <a:sym typeface="Symbol" pitchFamily="18" charset="2"/>
            </a:endParaRPr>
          </a:p>
          <a:p>
            <a:pPr marL="692150" lvl="1" indent="-347663">
              <a:spcBef>
                <a:spcPct val="25000"/>
              </a:spcBef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>
              <a:spcBef>
                <a:spcPct val="0"/>
              </a:spcBef>
            </a:pPr>
            <a:endParaRPr lang="en-US" u="sng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37208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861" y="148806"/>
            <a:ext cx="9753600" cy="1143000"/>
          </a:xfrm>
        </p:spPr>
        <p:txBody>
          <a:bodyPr/>
          <a:lstStyle/>
          <a:p>
            <a:r>
              <a:rPr lang="en-US" sz="3600" b="1" dirty="0">
                <a:solidFill>
                  <a:schemeClr val="tx1"/>
                </a:solidFill>
              </a:rPr>
              <a:t>2-step Approach: </a:t>
            </a:r>
            <a:r>
              <a:rPr lang="en-US" sz="3600" b="1" dirty="0">
                <a:solidFill>
                  <a:srgbClr val="0000FF"/>
                </a:solidFill>
              </a:rPr>
              <a:t>EDGE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rgbClr val="0000FF"/>
                </a:solidFill>
              </a:rPr>
              <a:t>(Gauderman et al., 2013)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860" y="1184694"/>
            <a:ext cx="11338259" cy="49530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2800" u="sng" dirty="0">
                <a:solidFill>
                  <a:schemeClr val="bg1">
                    <a:lumMod val="65000"/>
                  </a:schemeClr>
                </a:solidFill>
              </a:rPr>
              <a:t>Step 1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: 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</a:rPr>
              <a:t>Genomewide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screen of </a:t>
            </a:r>
            <a:r>
              <a:rPr lang="en-US" sz="2800" i="1" dirty="0">
                <a:solidFill>
                  <a:schemeClr val="bg1">
                    <a:lumMod val="65000"/>
                  </a:schemeClr>
                </a:solidFill>
              </a:rPr>
              <a:t>M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SNPs using both ‘D vs. G’ </a:t>
            </a:r>
            <a:r>
              <a:rPr lang="en-US" sz="2800" i="1" dirty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‘E vs. G’ information</a:t>
            </a:r>
          </a:p>
          <a:p>
            <a:pPr lvl="1">
              <a:spcBef>
                <a:spcPct val="0"/>
              </a:spcBef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T</a:t>
            </a:r>
            <a:r>
              <a:rPr lang="en-US" sz="2400" baseline="-25000" dirty="0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based on E vs G    </a:t>
            </a:r>
            <a:r>
              <a:rPr lang="en-US" sz="1800" i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sz="1800" i="1" dirty="0" err="1">
                <a:solidFill>
                  <a:schemeClr val="bg1">
                    <a:lumMod val="65000"/>
                  </a:schemeClr>
                </a:solidFill>
              </a:rPr>
              <a:t>Murcray</a:t>
            </a:r>
            <a:r>
              <a:rPr lang="en-US" sz="1800" i="1" dirty="0">
                <a:solidFill>
                  <a:schemeClr val="bg1">
                    <a:lumMod val="65000"/>
                  </a:schemeClr>
                </a:solidFill>
              </a:rPr>
              <a:t> et al.)</a:t>
            </a:r>
          </a:p>
          <a:p>
            <a:pPr lvl="1">
              <a:spcBef>
                <a:spcPct val="0"/>
              </a:spcBef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T</a:t>
            </a:r>
            <a:r>
              <a:rPr lang="en-US" sz="2400" baseline="-25000" dirty="0">
                <a:solidFill>
                  <a:schemeClr val="bg1">
                    <a:lumMod val="65000"/>
                  </a:schemeClr>
                </a:solidFill>
              </a:rPr>
              <a:t>DG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based on D vs G    </a:t>
            </a:r>
            <a:r>
              <a:rPr lang="en-US" sz="1800" i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sz="1800" i="1" dirty="0" err="1">
                <a:solidFill>
                  <a:schemeClr val="bg1">
                    <a:lumMod val="65000"/>
                  </a:schemeClr>
                </a:solidFill>
              </a:rPr>
              <a:t>Kooperberg</a:t>
            </a:r>
            <a:r>
              <a:rPr lang="en-US" sz="1800" i="1" dirty="0">
                <a:solidFill>
                  <a:schemeClr val="bg1">
                    <a:lumMod val="65000"/>
                  </a:schemeClr>
                </a:solidFill>
              </a:rPr>
              <a:t> &amp; LeBlanc)</a:t>
            </a:r>
          </a:p>
          <a:p>
            <a:pPr marL="692150" lvl="1" indent="-347663">
              <a:spcBef>
                <a:spcPct val="25000"/>
              </a:spcBef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   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Screening Test: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</a:rPr>
              <a:t>T</a:t>
            </a:r>
            <a:r>
              <a:rPr lang="en-US" sz="2400" baseline="-25000" dirty="0" err="1">
                <a:solidFill>
                  <a:schemeClr val="bg1">
                    <a:lumMod val="65000"/>
                  </a:schemeClr>
                </a:solidFill>
              </a:rPr>
              <a:t>EgDg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= T</a:t>
            </a:r>
            <a:r>
              <a:rPr lang="en-US" sz="2400" baseline="-25000" dirty="0">
                <a:solidFill>
                  <a:schemeClr val="bg1">
                    <a:lumMod val="65000"/>
                  </a:schemeClr>
                </a:solidFill>
              </a:rPr>
              <a:t>EG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+ T</a:t>
            </a:r>
            <a:r>
              <a:rPr lang="en-US" sz="2400" baseline="-25000" dirty="0">
                <a:solidFill>
                  <a:schemeClr val="bg1">
                    <a:lumMod val="65000"/>
                  </a:schemeClr>
                </a:solidFill>
              </a:rPr>
              <a:t>DG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   (2-df test) </a:t>
            </a:r>
          </a:p>
          <a:p>
            <a:pPr>
              <a:spcBef>
                <a:spcPct val="0"/>
              </a:spcBef>
            </a:pPr>
            <a:endParaRPr lang="en-US" sz="2800" b="1" u="sng" dirty="0"/>
          </a:p>
          <a:p>
            <a:pPr>
              <a:spcBef>
                <a:spcPct val="0"/>
              </a:spcBef>
            </a:pPr>
            <a:r>
              <a:rPr lang="en-US" sz="2800" b="1" u="sng" dirty="0"/>
              <a:t>Step 2</a:t>
            </a:r>
            <a:r>
              <a:rPr lang="en-US" sz="2800" dirty="0"/>
              <a:t>:  For </a:t>
            </a:r>
            <a:r>
              <a:rPr lang="en-US" sz="2800" i="1" dirty="0">
                <a:solidFill>
                  <a:srgbClr val="FF0000"/>
                </a:solidFill>
              </a:rPr>
              <a:t>m</a:t>
            </a:r>
            <a:r>
              <a:rPr lang="en-US" sz="2800" dirty="0"/>
              <a:t> SNPs with Step-1 </a:t>
            </a:r>
            <a:r>
              <a:rPr lang="en-US" sz="2800" dirty="0">
                <a:solidFill>
                  <a:srgbClr val="FF0000"/>
                </a:solidFill>
              </a:rPr>
              <a:t>p &lt;</a:t>
            </a:r>
            <a:r>
              <a:rPr lang="en-US" sz="2800" dirty="0"/>
              <a:t> </a:t>
            </a:r>
            <a:r>
              <a:rPr lang="en-US" sz="2800" dirty="0" err="1">
                <a:solidFill>
                  <a:srgbClr val="FF0000"/>
                </a:solidFill>
                <a:latin typeface="Symbol" pitchFamily="18" charset="2"/>
              </a:rPr>
              <a:t>a</a:t>
            </a:r>
            <a:r>
              <a:rPr lang="en-US" sz="2800" baseline="-25000" dirty="0" err="1">
                <a:solidFill>
                  <a:srgbClr val="FF0000"/>
                </a:solidFill>
              </a:rPr>
              <a:t>M</a:t>
            </a:r>
            <a:r>
              <a:rPr lang="en-US" sz="2800" baseline="-250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, standard </a:t>
            </a:r>
            <a:r>
              <a:rPr lang="en-US" sz="2800" dirty="0" err="1"/>
              <a:t>GxE</a:t>
            </a:r>
            <a:r>
              <a:rPr lang="en-US" sz="2800" dirty="0"/>
              <a:t> analysis:</a:t>
            </a:r>
          </a:p>
          <a:p>
            <a:pPr marL="0" indent="0">
              <a:spcBef>
                <a:spcPct val="0"/>
              </a:spcBef>
              <a:buNone/>
            </a:pPr>
            <a:endParaRPr lang="en-US" sz="2800" dirty="0"/>
          </a:p>
          <a:p>
            <a:pPr marL="0" indent="0">
              <a:spcBef>
                <a:spcPct val="0"/>
              </a:spcBef>
              <a:buNone/>
            </a:pPr>
            <a:r>
              <a:rPr lang="en-US" sz="2800" dirty="0"/>
              <a:t>			Logit[Pr(D=1 | G) = </a:t>
            </a:r>
            <a:r>
              <a:rPr lang="en-US" sz="3200" dirty="0">
                <a:latin typeface="Symbol" pitchFamily="18" charset="2"/>
              </a:rPr>
              <a:t>b</a:t>
            </a:r>
            <a:r>
              <a:rPr lang="en-US" sz="2800" baseline="-25000" dirty="0"/>
              <a:t>0</a:t>
            </a:r>
            <a:r>
              <a:rPr lang="en-US" sz="2800" dirty="0"/>
              <a:t> + </a:t>
            </a:r>
            <a:r>
              <a:rPr lang="en-US" sz="3200" dirty="0" err="1">
                <a:latin typeface="Symbol" pitchFamily="18" charset="2"/>
              </a:rPr>
              <a:t>b</a:t>
            </a:r>
            <a:r>
              <a:rPr lang="en-US" sz="2800" baseline="-25000" dirty="0" err="1"/>
              <a:t>G</a:t>
            </a:r>
            <a:r>
              <a:rPr lang="en-US" sz="2800" dirty="0" err="1"/>
              <a:t>G</a:t>
            </a:r>
            <a:r>
              <a:rPr lang="en-US" sz="2800" dirty="0"/>
              <a:t> + </a:t>
            </a:r>
            <a:r>
              <a:rPr lang="en-US" sz="3200" dirty="0" err="1">
                <a:latin typeface="Symbol" pitchFamily="18" charset="2"/>
              </a:rPr>
              <a:t>b</a:t>
            </a:r>
            <a:r>
              <a:rPr lang="en-US" sz="2800" baseline="-25000" dirty="0" err="1"/>
              <a:t>E</a:t>
            </a:r>
            <a:r>
              <a:rPr lang="en-US" sz="2800" dirty="0" err="1"/>
              <a:t>E</a:t>
            </a:r>
            <a:r>
              <a:rPr lang="en-US" sz="2800" dirty="0"/>
              <a:t> + </a:t>
            </a:r>
            <a:r>
              <a:rPr lang="en-US" sz="3200" dirty="0" err="1">
                <a:latin typeface="Symbol" pitchFamily="18" charset="2"/>
              </a:rPr>
              <a:t>b</a:t>
            </a:r>
            <a:r>
              <a:rPr lang="en-US" sz="2800" baseline="-25000" dirty="0" err="1"/>
              <a:t>GxE</a:t>
            </a:r>
            <a:r>
              <a:rPr lang="en-US" sz="2800" dirty="0" err="1"/>
              <a:t>GxE</a:t>
            </a:r>
            <a:endParaRPr lang="en-US" sz="2800" dirty="0"/>
          </a:p>
          <a:p>
            <a:pPr marL="731520" lvl="1">
              <a:spcBef>
                <a:spcPts val="840"/>
              </a:spcBef>
            </a:pPr>
            <a:r>
              <a:rPr lang="en-US" sz="2800" dirty="0"/>
              <a:t>Test H</a:t>
            </a:r>
            <a:r>
              <a:rPr lang="en-US" sz="2800" baseline="-25000" dirty="0"/>
              <a:t>o</a:t>
            </a:r>
            <a:r>
              <a:rPr lang="en-US" sz="2800" dirty="0"/>
              <a:t>: </a:t>
            </a:r>
            <a:r>
              <a:rPr lang="en-US" sz="2800" dirty="0" err="1">
                <a:latin typeface="Symbol" panose="05050102010706020507" pitchFamily="18" charset="2"/>
              </a:rPr>
              <a:t>b</a:t>
            </a:r>
            <a:r>
              <a:rPr lang="en-US" sz="2800" baseline="-25000" dirty="0" err="1"/>
              <a:t>GxE</a:t>
            </a:r>
            <a:r>
              <a:rPr lang="en-US" sz="2800" dirty="0"/>
              <a:t>=0 for the m SNPs at </a:t>
            </a:r>
            <a:r>
              <a:rPr lang="en-US" sz="2800" dirty="0">
                <a:solidFill>
                  <a:srgbClr val="FF0000"/>
                </a:solidFill>
                <a:latin typeface="Symbol" pitchFamily="18" charset="2"/>
              </a:rPr>
              <a:t>a/</a:t>
            </a:r>
            <a:r>
              <a:rPr lang="en-US" sz="2800" dirty="0">
                <a:solidFill>
                  <a:srgbClr val="FF0000"/>
                </a:solidFill>
              </a:rPr>
              <a:t>m </a:t>
            </a:r>
            <a:r>
              <a:rPr lang="en-US" sz="2800" dirty="0"/>
              <a:t>level</a:t>
            </a:r>
            <a:endParaRPr lang="en-US" u="sng" dirty="0">
              <a:sym typeface="Symbol" pitchFamily="18" charset="2"/>
            </a:endParaRPr>
          </a:p>
          <a:p>
            <a:pPr marL="692150" lvl="1" indent="-347663">
              <a:spcBef>
                <a:spcPct val="25000"/>
              </a:spcBef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>
              <a:spcBef>
                <a:spcPct val="0"/>
              </a:spcBef>
            </a:pPr>
            <a:endParaRPr lang="en-US" u="sng" dirty="0">
              <a:sym typeface="Symbol" pitchFamily="18" charset="2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5E46E1-F16D-4001-9E1F-8D1C2CE21581}"/>
              </a:ext>
            </a:extLst>
          </p:cNvPr>
          <p:cNvSpPr/>
          <p:nvPr/>
        </p:nvSpPr>
        <p:spPr>
          <a:xfrm>
            <a:off x="2256500" y="3301489"/>
            <a:ext cx="6924583" cy="2581183"/>
          </a:xfrm>
          <a:prstGeom prst="ellipse">
            <a:avLst/>
          </a:prstGeom>
          <a:noFill/>
          <a:ln w="4762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FCE22EB-DF4B-4FC7-B0E0-C776B0F8A905}"/>
              </a:ext>
            </a:extLst>
          </p:cNvPr>
          <p:cNvCxnSpPr/>
          <p:nvPr/>
        </p:nvCxnSpPr>
        <p:spPr>
          <a:xfrm>
            <a:off x="9181083" y="4492101"/>
            <a:ext cx="7544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8D006C9-33BA-425E-ADC9-8A360D5FE71F}"/>
              </a:ext>
            </a:extLst>
          </p:cNvPr>
          <p:cNvSpPr txBox="1"/>
          <p:nvPr/>
        </p:nvSpPr>
        <p:spPr>
          <a:xfrm>
            <a:off x="10125740" y="4168935"/>
            <a:ext cx="1722138" cy="646331"/>
          </a:xfrm>
          <a:prstGeom prst="rect">
            <a:avLst/>
          </a:prstGeom>
          <a:noFill/>
          <a:ln w="3492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2-step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“Subset” Testing</a:t>
            </a:r>
          </a:p>
        </p:txBody>
      </p:sp>
    </p:spTree>
    <p:extLst>
      <p:ext uri="{BB962C8B-B14F-4D97-AF65-F5344CB8AC3E}">
        <p14:creationId xmlns:p14="http://schemas.microsoft.com/office/powerpoint/2010/main" val="38685672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4904" y="838200"/>
            <a:ext cx="100203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1219201" y="6550230"/>
            <a:ext cx="3432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rgbClr val="000000"/>
                </a:solidFill>
              </a:rPr>
              <a:t>Figure adapted from Hsu et al., 2012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04904" y="124551"/>
            <a:ext cx="667008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itchFamily="34" charset="0"/>
                <a:cs typeface="Arial" pitchFamily="34" charset="0"/>
              </a:rPr>
              <a:t>“Weighted Testing” in Step 2</a:t>
            </a:r>
          </a:p>
          <a:p>
            <a:pPr algn="ctr"/>
            <a:r>
              <a:rPr lang="en-US" i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US" i="1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Ionita-Laza</a:t>
            </a:r>
            <a:r>
              <a:rPr lang="en-US" i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, 2009)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2ABBB6-2668-4D89-B815-DBACF9FCC3CF}"/>
              </a:ext>
            </a:extLst>
          </p:cNvPr>
          <p:cNvSpPr txBox="1"/>
          <p:nvPr/>
        </p:nvSpPr>
        <p:spPr>
          <a:xfrm>
            <a:off x="10530762" y="1580225"/>
            <a:ext cx="170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3CC33"/>
                </a:solidFill>
              </a:rPr>
              <a:t>Standard GWIS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524631-F811-433C-9C61-150B9FE71F8D}"/>
              </a:ext>
            </a:extLst>
          </p:cNvPr>
          <p:cNvSpPr txBox="1"/>
          <p:nvPr/>
        </p:nvSpPr>
        <p:spPr>
          <a:xfrm>
            <a:off x="10530762" y="3313590"/>
            <a:ext cx="1704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2-step with subset testing</a:t>
            </a:r>
          </a:p>
        </p:txBody>
      </p:sp>
    </p:spTree>
    <p:extLst>
      <p:ext uri="{BB962C8B-B14F-4D97-AF65-F5344CB8AC3E}">
        <p14:creationId xmlns:p14="http://schemas.microsoft.com/office/powerpoint/2010/main" val="165840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63" r="17077"/>
          <a:stretch/>
        </p:blipFill>
        <p:spPr bwMode="auto">
          <a:xfrm>
            <a:off x="952500" y="1293880"/>
            <a:ext cx="8778240" cy="5564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38154" y="719868"/>
            <a:ext cx="278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0000FF"/>
                </a:solidFill>
              </a:rPr>
              <a:t>(Gauderman et al., 2013)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89968" y="2552279"/>
            <a:ext cx="144012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rgbClr val="000000">
                    <a:lumMod val="50000"/>
                    <a:lumOff val="50000"/>
                  </a:srgbClr>
                </a:solidFill>
              </a:rPr>
              <a:t>Case Only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76804" y="1595736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rgbClr val="FF0000"/>
                </a:solidFill>
              </a:rPr>
              <a:t>EDGE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5562604" y="2057400"/>
            <a:ext cx="76200" cy="38100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390525" y="217390"/>
            <a:ext cx="11134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Genomewide</a:t>
            </a:r>
            <a:r>
              <a:rPr lang="en-US" sz="3200" b="1" dirty="0"/>
              <a:t> Power to Detect </a:t>
            </a:r>
            <a:r>
              <a:rPr lang="en-US" sz="3200" b="1" dirty="0" err="1"/>
              <a:t>OR</a:t>
            </a:r>
            <a:r>
              <a:rPr lang="en-US" sz="3200" b="1" baseline="-25000" dirty="0" err="1"/>
              <a:t>GxE</a:t>
            </a:r>
            <a:r>
              <a:rPr lang="en-US" sz="3200" b="1" dirty="0"/>
              <a:t>=1.5  </a:t>
            </a:r>
            <a:r>
              <a:rPr lang="en-US" sz="2000" dirty="0"/>
              <a:t>(N=3,500 cases, 3,500 controls)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09800" y="2514613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rgbClr val="0066FF"/>
                </a:solidFill>
              </a:rPr>
              <a:t>EG</a:t>
            </a:r>
          </a:p>
        </p:txBody>
      </p:sp>
      <p:cxnSp>
        <p:nvCxnSpPr>
          <p:cNvPr id="14" name="Straight Arrow Connector 13"/>
          <p:cNvCxnSpPr/>
          <p:nvPr/>
        </p:nvCxnSpPr>
        <p:spPr bwMode="auto">
          <a:xfrm>
            <a:off x="2438400" y="3048000"/>
            <a:ext cx="228600" cy="381000"/>
          </a:xfrm>
          <a:prstGeom prst="straightConnector1">
            <a:avLst/>
          </a:prstGeom>
          <a:noFill/>
          <a:ln w="38100" cap="flat" cmpd="sng" algn="ctr">
            <a:solidFill>
              <a:srgbClr val="6699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10934702" y="1441847"/>
            <a:ext cx="761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bg2"/>
                </a:solidFill>
              </a:rPr>
              <a:t>EDGE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F767A7-672A-4674-BCB8-48EBFF77BD67}"/>
              </a:ext>
            </a:extLst>
          </p:cNvPr>
          <p:cNvSpPr txBox="1"/>
          <p:nvPr/>
        </p:nvSpPr>
        <p:spPr>
          <a:xfrm>
            <a:off x="3219454" y="4567528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DG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D6FF62-3BBC-4BDD-8666-627624DDCAFB}"/>
              </a:ext>
            </a:extLst>
          </p:cNvPr>
          <p:cNvCxnSpPr/>
          <p:nvPr/>
        </p:nvCxnSpPr>
        <p:spPr bwMode="auto">
          <a:xfrm>
            <a:off x="3781429" y="4890796"/>
            <a:ext cx="228600" cy="381000"/>
          </a:xfrm>
          <a:prstGeom prst="straightConnector1">
            <a:avLst/>
          </a:prstGeom>
          <a:noFill/>
          <a:ln w="381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A8E24D1-D18E-4852-A94F-A19968198595}"/>
              </a:ext>
            </a:extLst>
          </p:cNvPr>
          <p:cNvSpPr txBox="1"/>
          <p:nvPr/>
        </p:nvSpPr>
        <p:spPr>
          <a:xfrm>
            <a:off x="7980104" y="5029193"/>
            <a:ext cx="1040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rgbClr val="000000">
                    <a:lumMod val="50000"/>
                    <a:lumOff val="50000"/>
                  </a:srgbClr>
                </a:solidFill>
              </a:rPr>
              <a:t>GWIS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0F2A32-6CAC-4B93-9E9F-EE10C7ADA5DB}"/>
              </a:ext>
            </a:extLst>
          </p:cNvPr>
          <p:cNvSpPr txBox="1"/>
          <p:nvPr/>
        </p:nvSpPr>
        <p:spPr>
          <a:xfrm>
            <a:off x="6451343" y="4672296"/>
            <a:ext cx="1040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rgbClr val="000000">
                    <a:lumMod val="50000"/>
                    <a:lumOff val="50000"/>
                  </a:srgbClr>
                </a:solidFill>
              </a:rPr>
              <a:t>GWAS</a:t>
            </a:r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00F27CA0-61D0-4FBF-A63B-2AF2BF1C8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00139" y="6279289"/>
            <a:ext cx="741093" cy="5839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21" name="Picture 3">
            <a:extLst>
              <a:ext uri="{FF2B5EF4-FFF2-40B4-BE49-F238E27FC236}">
                <a16:creationId xmlns:a16="http://schemas.microsoft.com/office/drawing/2014/main" id="{0F6F8F98-F1F8-4871-BB57-B3D5B4527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34113" y="6279289"/>
            <a:ext cx="938893" cy="57871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174420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609CF9-2258-4E3E-93E3-5EFAD54D709F}"/>
              </a:ext>
            </a:extLst>
          </p:cNvPr>
          <p:cNvSpPr txBox="1"/>
          <p:nvPr/>
        </p:nvSpPr>
        <p:spPr>
          <a:xfrm>
            <a:off x="-305032" y="285947"/>
            <a:ext cx="9977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itchFamily="34" charset="0"/>
                <a:cs typeface="Arial" pitchFamily="34" charset="0"/>
              </a:rPr>
              <a:t>A Problem with Weighted testing?</a:t>
            </a:r>
            <a:endParaRPr lang="en-US" i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9D7585-0F7E-41B9-B326-505C7EC0A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110" y="870722"/>
            <a:ext cx="8853920" cy="584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647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626BE5-19D1-412A-BD18-0543BB3E77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27" b="-3409"/>
          <a:stretch/>
        </p:blipFill>
        <p:spPr>
          <a:xfrm>
            <a:off x="4871808" y="2303144"/>
            <a:ext cx="6812432" cy="37490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272190-7BBA-45CC-83F3-54F95E338A03}"/>
              </a:ext>
            </a:extLst>
          </p:cNvPr>
          <p:cNvSpPr txBox="1"/>
          <p:nvPr/>
        </p:nvSpPr>
        <p:spPr>
          <a:xfrm>
            <a:off x="803678" y="686089"/>
            <a:ext cx="9977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itchFamily="34" charset="0"/>
                <a:cs typeface="Arial" pitchFamily="34" charset="0"/>
              </a:rPr>
              <a:t>Example: G x Alcohol scan for Colorectal Cancer</a:t>
            </a:r>
            <a:endParaRPr lang="en-US" i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111F0F-918F-4257-99A2-2FF1ED9CA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88" y="2533460"/>
            <a:ext cx="4547869" cy="21901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B9F980-DE10-49E3-A242-4D2BF32CD68B}"/>
              </a:ext>
            </a:extLst>
          </p:cNvPr>
          <p:cNvSpPr txBox="1"/>
          <p:nvPr/>
        </p:nvSpPr>
        <p:spPr>
          <a:xfrm>
            <a:off x="85525" y="1958597"/>
            <a:ext cx="4700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itchFamily="34" charset="0"/>
                <a:cs typeface="Arial" pitchFamily="34" charset="0"/>
              </a:rPr>
              <a:t>Main Effect GWAS (DG association)</a:t>
            </a:r>
            <a:endParaRPr lang="en-US" sz="2000" i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2DDB9C-75B6-4FA5-8254-4615A22F41BC}"/>
              </a:ext>
            </a:extLst>
          </p:cNvPr>
          <p:cNvSpPr txBox="1"/>
          <p:nvPr/>
        </p:nvSpPr>
        <p:spPr>
          <a:xfrm>
            <a:off x="5703020" y="1900017"/>
            <a:ext cx="4700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itchFamily="34" charset="0"/>
                <a:cs typeface="Arial" pitchFamily="34" charset="0"/>
              </a:rPr>
              <a:t>Step-2 SNP allocation to bins</a:t>
            </a:r>
            <a:endParaRPr lang="en-US" sz="2000" i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DAC380-2E94-4904-BC22-C2C16B986ACA}"/>
              </a:ext>
            </a:extLst>
          </p:cNvPr>
          <p:cNvSpPr/>
          <p:nvPr/>
        </p:nvSpPr>
        <p:spPr>
          <a:xfrm>
            <a:off x="2426822" y="2390775"/>
            <a:ext cx="2145178" cy="847207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FA7334-1559-4150-BD48-5697A201456A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4572000" y="2814379"/>
            <a:ext cx="2145178" cy="6569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Left Brace 12">
            <a:extLst>
              <a:ext uri="{FF2B5EF4-FFF2-40B4-BE49-F238E27FC236}">
                <a16:creationId xmlns:a16="http://schemas.microsoft.com/office/drawing/2014/main" id="{F14374DC-EB12-4F3E-AB73-47D1481C7822}"/>
              </a:ext>
            </a:extLst>
          </p:cNvPr>
          <p:cNvSpPr/>
          <p:nvPr/>
        </p:nvSpPr>
        <p:spPr>
          <a:xfrm rot="5400000">
            <a:off x="6373880" y="2585742"/>
            <a:ext cx="629153" cy="2400299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3953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609CF9-2258-4E3E-93E3-5EFAD54D709F}"/>
              </a:ext>
            </a:extLst>
          </p:cNvPr>
          <p:cNvSpPr txBox="1"/>
          <p:nvPr/>
        </p:nvSpPr>
        <p:spPr>
          <a:xfrm>
            <a:off x="-225133" y="143024"/>
            <a:ext cx="997728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itchFamily="34" charset="0"/>
                <a:cs typeface="Arial" pitchFamily="34" charset="0"/>
              </a:rPr>
              <a:t>“Weighted-Subset” Testing in Step 2</a:t>
            </a:r>
          </a:p>
          <a:p>
            <a:pPr algn="ctr"/>
            <a:r>
              <a:rPr lang="en-US" i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           (Kawaguchi et al., www.biorxiv.org/content/10.1101/2022.06.14.496154v1)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98FD3-F918-427E-86B4-79EBCAD0F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843" y="904875"/>
            <a:ext cx="965835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580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16F4756-1DFC-454A-82D3-E7CF07100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6331" y="2743324"/>
            <a:ext cx="7095981" cy="36689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272190-7BBA-45CC-83F3-54F95E338A03}"/>
              </a:ext>
            </a:extLst>
          </p:cNvPr>
          <p:cNvSpPr txBox="1"/>
          <p:nvPr/>
        </p:nvSpPr>
        <p:spPr>
          <a:xfrm>
            <a:off x="803678" y="686089"/>
            <a:ext cx="9977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itchFamily="34" charset="0"/>
                <a:cs typeface="Arial" pitchFamily="34" charset="0"/>
              </a:rPr>
              <a:t>Example: G x Alcohol scan for Colorectal Cancer</a:t>
            </a:r>
            <a:endParaRPr lang="en-US" i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2DDB9C-75B6-4FA5-8254-4615A22F41BC}"/>
              </a:ext>
            </a:extLst>
          </p:cNvPr>
          <p:cNvSpPr txBox="1"/>
          <p:nvPr/>
        </p:nvSpPr>
        <p:spPr>
          <a:xfrm>
            <a:off x="5634440" y="1659708"/>
            <a:ext cx="4700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itchFamily="34" charset="0"/>
                <a:cs typeface="Arial" pitchFamily="34" charset="0"/>
              </a:rPr>
              <a:t>Step-2 SNP allocation to bins</a:t>
            </a:r>
            <a:endParaRPr lang="en-US" sz="2000" i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1C8209E-A7EA-4FC6-8D36-1505E87844B8}"/>
              </a:ext>
            </a:extLst>
          </p:cNvPr>
          <p:cNvGrpSpPr/>
          <p:nvPr/>
        </p:nvGrpSpPr>
        <p:grpSpPr>
          <a:xfrm>
            <a:off x="222685" y="1659708"/>
            <a:ext cx="8193321" cy="2765011"/>
            <a:chOff x="85525" y="1958597"/>
            <a:chExt cx="8193321" cy="27650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9111F0F-918F-4257-99A2-2FF1ED9CA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888" y="2533460"/>
              <a:ext cx="4547869" cy="219014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B9F980-DE10-49E3-A242-4D2BF32CD68B}"/>
                </a:ext>
              </a:extLst>
            </p:cNvPr>
            <p:cNvSpPr txBox="1"/>
            <p:nvPr/>
          </p:nvSpPr>
          <p:spPr>
            <a:xfrm>
              <a:off x="85525" y="1958597"/>
              <a:ext cx="47007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Arial" pitchFamily="34" charset="0"/>
                  <a:cs typeface="Arial" pitchFamily="34" charset="0"/>
                </a:rPr>
                <a:t>Main Effect GWAS (DG association)</a:t>
              </a:r>
              <a:endParaRPr lang="en-US" sz="2000" i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9FA7334-1559-4150-BD48-5697A201456A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4560570" y="2808881"/>
              <a:ext cx="2518126" cy="23333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Left Brace 12">
              <a:extLst>
                <a:ext uri="{FF2B5EF4-FFF2-40B4-BE49-F238E27FC236}">
                  <a16:creationId xmlns:a16="http://schemas.microsoft.com/office/drawing/2014/main" id="{F14374DC-EB12-4F3E-AB73-47D1481C7822}"/>
                </a:ext>
              </a:extLst>
            </p:cNvPr>
            <p:cNvSpPr/>
            <p:nvPr/>
          </p:nvSpPr>
          <p:spPr>
            <a:xfrm rot="5400000">
              <a:off x="6764120" y="2156641"/>
              <a:ext cx="629153" cy="2400299"/>
            </a:xfrm>
            <a:prstGeom prst="leftBrace">
              <a:avLst>
                <a:gd name="adj1" fmla="val 0"/>
                <a:gd name="adj2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DA1B02FA-4082-4A3C-B87D-82A11854C2CE}"/>
                </a:ext>
              </a:extLst>
            </p:cNvPr>
            <p:cNvSpPr/>
            <p:nvPr/>
          </p:nvSpPr>
          <p:spPr>
            <a:xfrm>
              <a:off x="525780" y="2628900"/>
              <a:ext cx="4000500" cy="1303020"/>
            </a:xfrm>
            <a:prstGeom prst="roundRect">
              <a:avLst/>
            </a:prstGeom>
            <a:noFill/>
            <a:ln w="412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8C96E19-77D5-42D1-80BD-F31B0093B3A8}"/>
              </a:ext>
            </a:extLst>
          </p:cNvPr>
          <p:cNvSpPr txBox="1"/>
          <p:nvPr/>
        </p:nvSpPr>
        <p:spPr>
          <a:xfrm>
            <a:off x="864381" y="4740517"/>
            <a:ext cx="4171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Meff</a:t>
            </a:r>
            <a:r>
              <a:rPr lang="en-US" dirty="0"/>
              <a:t> computed based on principal components analysis of SNPs within each bin (</a:t>
            </a:r>
            <a:r>
              <a:rPr lang="en-US" dirty="0">
                <a:solidFill>
                  <a:srgbClr val="0070C0"/>
                </a:solidFill>
              </a:rPr>
              <a:t>Gao et al., 2008</a:t>
            </a:r>
            <a:r>
              <a:rPr lang="en-US" dirty="0"/>
              <a:t>)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25AAD80-9A17-2106-E3A4-E15CA7B16EDC}"/>
              </a:ext>
            </a:extLst>
          </p:cNvPr>
          <p:cNvSpPr/>
          <p:nvPr/>
        </p:nvSpPr>
        <p:spPr>
          <a:xfrm>
            <a:off x="6945336" y="4154480"/>
            <a:ext cx="2019300" cy="523875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E0C73E1-DBD3-168E-3749-A23E833A07F2}"/>
              </a:ext>
            </a:extLst>
          </p:cNvPr>
          <p:cNvCxnSpPr/>
          <p:nvPr/>
        </p:nvCxnSpPr>
        <p:spPr>
          <a:xfrm flipV="1">
            <a:off x="8652510" y="2976658"/>
            <a:ext cx="891540" cy="11778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375B2D9-CD95-A9B2-5020-42D33B4523CE}"/>
              </a:ext>
            </a:extLst>
          </p:cNvPr>
          <p:cNvSpPr txBox="1"/>
          <p:nvPr/>
        </p:nvSpPr>
        <p:spPr>
          <a:xfrm>
            <a:off x="9544050" y="2330011"/>
            <a:ext cx="158877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Genomewide</a:t>
            </a:r>
            <a:r>
              <a:rPr lang="en-US" b="1" dirty="0">
                <a:solidFill>
                  <a:srgbClr val="FF0000"/>
                </a:solidFill>
              </a:rPr>
              <a:t> Significant </a:t>
            </a:r>
            <a:r>
              <a:rPr lang="en-US" b="1" dirty="0" err="1">
                <a:solidFill>
                  <a:srgbClr val="FF0000"/>
                </a:solidFill>
              </a:rPr>
              <a:t>GxE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0294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84424" y="1008780"/>
            <a:ext cx="8489950" cy="1754721"/>
            <a:chOff x="206375" y="1871695"/>
            <a:chExt cx="8489950" cy="1754721"/>
          </a:xfrm>
        </p:grpSpPr>
        <p:pic>
          <p:nvPicPr>
            <p:cNvPr id="3079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375" y="1871695"/>
              <a:ext cx="8489950" cy="1405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0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375" y="3277166"/>
              <a:ext cx="8489950" cy="349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39729" y="357904"/>
            <a:ext cx="10671806" cy="567808"/>
          </a:xfrm>
        </p:spPr>
        <p:txBody>
          <a:bodyPr/>
          <a:lstStyle/>
          <a:p>
            <a:pPr algn="l"/>
            <a:r>
              <a:rPr lang="en-US" sz="2800" b="1" dirty="0"/>
              <a:t>Another way to combine information: The “2-df” joint test</a:t>
            </a:r>
          </a:p>
        </p:txBody>
      </p:sp>
      <p:sp>
        <p:nvSpPr>
          <p:cNvPr id="5" name="Rectangle 4"/>
          <p:cNvSpPr/>
          <p:nvPr/>
        </p:nvSpPr>
        <p:spPr>
          <a:xfrm>
            <a:off x="1701554" y="2857345"/>
            <a:ext cx="83289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logit(Pr D=1|G, E) =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2"/>
                <a:ea typeface="+mn-ea"/>
                <a:cs typeface="+mn-cs"/>
              </a:rPr>
              <a:t>a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+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2"/>
                <a:ea typeface="+mn-ea"/>
                <a:cs typeface="+mn-cs"/>
              </a:rPr>
              <a:t>b</a:t>
            </a:r>
            <a:r>
              <a:rPr kumimoji="0" lang="en-US" sz="2400" b="1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 +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2"/>
                <a:ea typeface="+mn-ea"/>
                <a:cs typeface="+mn-cs"/>
              </a:rPr>
              <a:t>b</a:t>
            </a:r>
            <a:r>
              <a:rPr kumimoji="0" lang="en-US" sz="2400" b="1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 +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2"/>
                <a:ea typeface="+mn-ea"/>
                <a:cs typeface="+mn-cs"/>
              </a:rPr>
              <a:t>b</a:t>
            </a:r>
            <a:r>
              <a:rPr kumimoji="0" lang="en-US" sz="2400" b="1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GxE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G*E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000000"/>
                </a:solidFill>
                <a:latin typeface="Arial"/>
              </a:rPr>
              <a:t>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ymbol" pitchFamily="18" charset="2"/>
                <a:ea typeface="+mn-ea"/>
                <a:cs typeface="+mn-cs"/>
              </a:rPr>
              <a:t>b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=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ymbol" pitchFamily="18" charset="2"/>
                <a:ea typeface="+mn-ea"/>
                <a:cs typeface="+mn-cs"/>
              </a:rPr>
              <a:t>b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GxE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= 0  	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Joint 2-df test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 G, GxE;  </a:t>
            </a:r>
            <a:r>
              <a:rPr kumimoji="0" lang="en-US" sz="2000" b="0" i="1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Kraft et al., 2007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E49FA5-8C39-4B3B-97DB-C094D75E018A}"/>
              </a:ext>
            </a:extLst>
          </p:cNvPr>
          <p:cNvGrpSpPr/>
          <p:nvPr/>
        </p:nvGrpSpPr>
        <p:grpSpPr>
          <a:xfrm>
            <a:off x="10125512" y="4443017"/>
            <a:ext cx="1381332" cy="750169"/>
            <a:chOff x="8543718" y="4427004"/>
            <a:chExt cx="1594581" cy="914215"/>
          </a:xfrm>
        </p:grpSpPr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65673964-4803-412F-BA61-E5A408159F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543718" y="4427004"/>
              <a:ext cx="1594581" cy="91421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EE8A5AC-7645-4F7E-9139-F59A64E03F8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437143" y="4779635"/>
              <a:ext cx="0" cy="202420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A1966F7-F53B-40AC-846E-FECAC8A6AC3A}"/>
              </a:ext>
            </a:extLst>
          </p:cNvPr>
          <p:cNvSpPr txBox="1"/>
          <p:nvPr/>
        </p:nvSpPr>
        <p:spPr>
          <a:xfrm>
            <a:off x="1701554" y="4142005"/>
            <a:ext cx="86333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Can identify loci with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 </a:t>
            </a:r>
            <a:r>
              <a:rPr lang="en-US" sz="2800" dirty="0" err="1"/>
              <a:t>GxE</a:t>
            </a:r>
            <a:r>
              <a:rPr lang="en-US" sz="2800" dirty="0"/>
              <a:t> effect and induced marginal G effect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 </a:t>
            </a:r>
            <a:r>
              <a:rPr lang="en-US" sz="2800" dirty="0" err="1"/>
              <a:t>GxE</a:t>
            </a:r>
            <a:r>
              <a:rPr lang="en-US" sz="2800" dirty="0"/>
              <a:t> effect but no G effect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 G effect but no </a:t>
            </a:r>
            <a:r>
              <a:rPr lang="en-US" sz="2800" dirty="0" err="1"/>
              <a:t>GxE</a:t>
            </a:r>
            <a:r>
              <a:rPr lang="en-US" sz="2800" dirty="0"/>
              <a:t> effect</a:t>
            </a:r>
          </a:p>
        </p:txBody>
      </p:sp>
      <p:pic>
        <p:nvPicPr>
          <p:cNvPr id="17" name="Picture 8">
            <a:extLst>
              <a:ext uri="{FF2B5EF4-FFF2-40B4-BE49-F238E27FC236}">
                <a16:creationId xmlns:a16="http://schemas.microsoft.com/office/drawing/2014/main" id="{589D6829-DC18-4301-A892-AF244645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608" y="5049946"/>
            <a:ext cx="1073343" cy="6886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8" name="Picture 9">
            <a:extLst>
              <a:ext uri="{FF2B5EF4-FFF2-40B4-BE49-F238E27FC236}">
                <a16:creationId xmlns:a16="http://schemas.microsoft.com/office/drawing/2014/main" id="{C41D4EBB-D3D3-4F99-859C-0A3362F00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913" y="5565739"/>
            <a:ext cx="1126228" cy="7197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942840-F3B1-415A-8A76-69A422441C02}"/>
              </a:ext>
            </a:extLst>
          </p:cNvPr>
          <p:cNvCxnSpPr/>
          <p:nvPr/>
        </p:nvCxnSpPr>
        <p:spPr>
          <a:xfrm>
            <a:off x="8867775" y="4815421"/>
            <a:ext cx="10287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F850BF4-D080-425E-AE0C-44698E9BD4C7}"/>
              </a:ext>
            </a:extLst>
          </p:cNvPr>
          <p:cNvCxnSpPr>
            <a:cxnSpLocks/>
          </p:cNvCxnSpPr>
          <p:nvPr/>
        </p:nvCxnSpPr>
        <p:spPr>
          <a:xfrm>
            <a:off x="6662641" y="5278911"/>
            <a:ext cx="17621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FC72C09-E306-44CB-98BD-3BAADA3FF3D8}"/>
              </a:ext>
            </a:extLst>
          </p:cNvPr>
          <p:cNvCxnSpPr/>
          <p:nvPr/>
        </p:nvCxnSpPr>
        <p:spPr>
          <a:xfrm>
            <a:off x="6638925" y="5776732"/>
            <a:ext cx="4572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734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984F3D96-427E-4EFD-8357-ABFAA71B33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1516048"/>
              </p:ext>
            </p:extLst>
          </p:nvPr>
        </p:nvGraphicFramePr>
        <p:xfrm>
          <a:off x="685153" y="1344838"/>
          <a:ext cx="11117802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AD3740CF-FC22-419A-8068-0CF2F9AA2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764048"/>
          </a:xfrm>
        </p:spPr>
        <p:txBody>
          <a:bodyPr/>
          <a:lstStyle/>
          <a:p>
            <a:pPr algn="l"/>
            <a:r>
              <a:rPr lang="en-US" sz="4400" dirty="0"/>
              <a:t>Reasons to Consider GxE</a:t>
            </a:r>
          </a:p>
        </p:txBody>
      </p:sp>
      <p:pic>
        <p:nvPicPr>
          <p:cNvPr id="7" name="image8.png">
            <a:extLst>
              <a:ext uri="{FF2B5EF4-FFF2-40B4-BE49-F238E27FC236}">
                <a16:creationId xmlns:a16="http://schemas.microsoft.com/office/drawing/2014/main" id="{DF8AC8EF-C651-4836-A250-1D2BF6371128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7682652" y="179268"/>
            <a:ext cx="978994" cy="95479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0367866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34EAAF6-A8CA-432E-BACA-46B74BF51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7792" y="966787"/>
            <a:ext cx="1037429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</a:rPr>
              <a:t>As we have seen, using D-G </a:t>
            </a:r>
            <a:r>
              <a:rPr lang="en-US" sz="2400" u="sng" dirty="0">
                <a:latin typeface="Arial"/>
              </a:rPr>
              <a:t>and</a:t>
            </a:r>
            <a:r>
              <a:rPr lang="en-US" sz="2400" dirty="0">
                <a:latin typeface="Arial"/>
              </a:rPr>
              <a:t> E-G information can improve power to detect </a:t>
            </a:r>
            <a:r>
              <a:rPr lang="en-US" sz="2400" dirty="0" err="1">
                <a:latin typeface="Arial"/>
              </a:rPr>
              <a:t>GxE</a:t>
            </a:r>
            <a:r>
              <a:rPr lang="en-US" sz="2400" dirty="0">
                <a:latin typeface="Arial"/>
              </a:rPr>
              <a:t> in a GWIS</a:t>
            </a:r>
            <a:endParaRPr lang="en-US" dirty="0"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</a:rPr>
              <a:t>What if we treat ‘G’ as the outcome?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000FF"/>
                </a:solidFill>
                <a:latin typeface="Symbol" panose="05050102010706020507" pitchFamily="18" charset="2"/>
              </a:rPr>
              <a:t>b</a:t>
            </a:r>
            <a:r>
              <a:rPr lang="en-US" sz="2800" baseline="-25000" dirty="0" err="1">
                <a:solidFill>
                  <a:srgbClr val="0000FF"/>
                </a:solidFill>
                <a:latin typeface="Arial"/>
              </a:rPr>
              <a:t>D</a:t>
            </a:r>
            <a:r>
              <a:rPr lang="en-US" sz="2800" dirty="0">
                <a:latin typeface="Arial"/>
              </a:rPr>
              <a:t>: 		G vs. D     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000FF"/>
                </a:solidFill>
                <a:latin typeface="Symbol" panose="05050102010706020507" pitchFamily="18" charset="2"/>
              </a:rPr>
              <a:t>b</a:t>
            </a:r>
            <a:r>
              <a:rPr lang="en-US" sz="2800" baseline="-25000" dirty="0" err="1">
                <a:solidFill>
                  <a:srgbClr val="0000FF"/>
                </a:solidFill>
                <a:latin typeface="Arial"/>
              </a:rPr>
              <a:t>E</a:t>
            </a:r>
            <a:r>
              <a:rPr lang="en-US" sz="2800" dirty="0">
                <a:latin typeface="Arial"/>
              </a:rPr>
              <a:t>: 		G vs. E      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000FF"/>
                </a:solidFill>
                <a:latin typeface="Symbol" panose="05050102010706020507" pitchFamily="18" charset="2"/>
              </a:rPr>
              <a:t>b</a:t>
            </a:r>
            <a:r>
              <a:rPr lang="en-US" sz="2800" baseline="-25000" dirty="0" err="1">
                <a:solidFill>
                  <a:srgbClr val="0000FF"/>
                </a:solidFill>
                <a:latin typeface="Arial"/>
              </a:rPr>
              <a:t>DxE</a:t>
            </a:r>
            <a:r>
              <a:rPr lang="en-US" sz="2800" dirty="0">
                <a:latin typeface="Arial"/>
              </a:rPr>
              <a:t>: 	G vs. </a:t>
            </a:r>
            <a:r>
              <a:rPr lang="en-US" sz="2800" dirty="0" err="1">
                <a:latin typeface="Arial"/>
              </a:rPr>
              <a:t>DxE</a:t>
            </a:r>
            <a:r>
              <a:rPr lang="en-US" sz="2800" dirty="0">
                <a:latin typeface="Arial"/>
              </a:rPr>
              <a:t>  (equivalent to D vs. </a:t>
            </a:r>
            <a:r>
              <a:rPr lang="en-US" sz="2800" dirty="0" err="1">
                <a:latin typeface="Arial"/>
              </a:rPr>
              <a:t>GxE</a:t>
            </a:r>
            <a:r>
              <a:rPr lang="en-US" sz="2800" dirty="0">
                <a:latin typeface="Arial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D5F950-E13F-46EB-8823-0FA441B9C4C1}"/>
              </a:ext>
            </a:extLst>
          </p:cNvPr>
          <p:cNvSpPr txBox="1"/>
          <p:nvPr/>
        </p:nvSpPr>
        <p:spPr>
          <a:xfrm>
            <a:off x="670634" y="310224"/>
            <a:ext cx="9303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9E1435"/>
                </a:solidFill>
              </a:rPr>
              <a:t>A Joint Model that uses more information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6DED08-A38E-442A-959A-24461BAB0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658" y="2634248"/>
            <a:ext cx="8486775" cy="1152525"/>
          </a:xfrm>
          <a:prstGeom prst="rect">
            <a:avLst/>
          </a:prstGeom>
        </p:spPr>
      </p:pic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983" y="3930348"/>
            <a:ext cx="8069388" cy="49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48299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879" y="2467714"/>
            <a:ext cx="3371586" cy="50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056" y="1801363"/>
            <a:ext cx="8069388" cy="49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27644" y="301831"/>
            <a:ext cx="75596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4400" dirty="0">
                <a:solidFill>
                  <a:prstClr val="black"/>
                </a:solidFill>
                <a:latin typeface="Calibri"/>
              </a:rPr>
              <a:t>The “3-df” Joint Test</a:t>
            </a:r>
          </a:p>
          <a:p>
            <a:pPr defTabSz="457200"/>
            <a:r>
              <a:rPr lang="en-US" sz="2000" i="1" dirty="0">
                <a:solidFill>
                  <a:srgbClr val="0000FF"/>
                </a:solidFill>
                <a:latin typeface="Calibri"/>
              </a:rPr>
              <a:t>(Gauderman, Kim, Lewinger, Conti, Morrison, Thomas;  2019)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93639" y="3254654"/>
            <a:ext cx="786210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400" dirty="0">
                <a:solidFill>
                  <a:prstClr val="black"/>
                </a:solidFill>
                <a:latin typeface="Calibri"/>
              </a:rPr>
              <a:t>What is it testing?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Marginal G vs. D association  	(standard GWAS)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Marginal G vs. E association  	(case-only style G x E) 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G x E interaction				(standard GWIS)</a:t>
            </a:r>
          </a:p>
          <a:p>
            <a:pPr defTabSz="457200"/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68056" y="5101313"/>
            <a:ext cx="57374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  <a:latin typeface="Calibri"/>
              </a:rPr>
              <a:t>Potentially powerful for discovery</a:t>
            </a:r>
          </a:p>
        </p:txBody>
      </p:sp>
    </p:spTree>
    <p:extLst>
      <p:ext uri="{BB962C8B-B14F-4D97-AF65-F5344CB8AC3E}">
        <p14:creationId xmlns:p14="http://schemas.microsoft.com/office/powerpoint/2010/main" val="13532165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359" y="220119"/>
            <a:ext cx="4085658" cy="3189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888" y="3527579"/>
            <a:ext cx="4076133" cy="3194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43057" y="339365"/>
            <a:ext cx="3582390" cy="38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Calibri"/>
              </a:rPr>
              <a:t>Pure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GxE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43057" y="3583166"/>
            <a:ext cx="3582390" cy="38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Calibri"/>
              </a:rPr>
              <a:t>Quantitative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GxE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063" y="694196"/>
            <a:ext cx="3748129" cy="2393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057" y="3983536"/>
            <a:ext cx="3748128" cy="2409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77403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43057" y="339365"/>
            <a:ext cx="3582390" cy="38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Calibri"/>
              </a:rPr>
              <a:t>Qualitative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GxE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43057" y="3583166"/>
            <a:ext cx="3582390" cy="38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Calibri"/>
              </a:rPr>
              <a:t>No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GxE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056" y="721361"/>
            <a:ext cx="3630862" cy="2329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057" y="3965158"/>
            <a:ext cx="3630862" cy="2320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465" y="238658"/>
            <a:ext cx="4175676" cy="315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465" y="3583178"/>
            <a:ext cx="4175676" cy="3192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67598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133600"/>
            <a:ext cx="9144000" cy="363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524000" y="4953000"/>
            <a:ext cx="9144000" cy="2286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33600" y="381002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prstClr val="black"/>
                </a:solidFill>
                <a:latin typeface="Calibri Light"/>
              </a:rPr>
              <a:t>G x Sex interaction scan for asthma in the CHS </a:t>
            </a:r>
            <a:r>
              <a:rPr lang="en-US" sz="3000" dirty="0">
                <a:solidFill>
                  <a:prstClr val="black"/>
                </a:solidFill>
                <a:latin typeface="Calibri Light"/>
              </a:rPr>
              <a:t>(1,249 cases, 1751 controls)</a:t>
            </a:r>
          </a:p>
        </p:txBody>
      </p:sp>
    </p:spTree>
    <p:extLst>
      <p:ext uri="{BB962C8B-B14F-4D97-AF65-F5344CB8AC3E}">
        <p14:creationId xmlns:p14="http://schemas.microsoft.com/office/powerpoint/2010/main" val="15840845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/>
              <a:t>      </a:t>
            </a:r>
            <a:br>
              <a:rPr lang="en-US" b="1" dirty="0"/>
            </a:br>
            <a:r>
              <a:rPr lang="en-US" b="1" dirty="0"/>
              <a:t>		</a:t>
            </a:r>
            <a:r>
              <a:rPr lang="en-US" sz="4000" dirty="0"/>
              <a:t>Sex-specific effects: </a:t>
            </a:r>
            <a:r>
              <a:rPr lang="en-US" sz="4000" dirty="0" err="1"/>
              <a:t>Chr</a:t>
            </a:r>
            <a:r>
              <a:rPr lang="en-US" sz="4000" dirty="0"/>
              <a:t> 5 SNP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64699" y="2130598"/>
            <a:ext cx="8697528" cy="3018976"/>
            <a:chOff x="504825" y="2660650"/>
            <a:chExt cx="8134350" cy="2374900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825" y="2660650"/>
              <a:ext cx="8134350" cy="153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525" y="4197350"/>
              <a:ext cx="8121650" cy="83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TextBox 3"/>
          <p:cNvSpPr txBox="1"/>
          <p:nvPr/>
        </p:nvSpPr>
        <p:spPr>
          <a:xfrm>
            <a:off x="1127622" y="5261511"/>
            <a:ext cx="9094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prstClr val="black"/>
                </a:solidFill>
                <a:latin typeface="Calibri"/>
              </a:rPr>
              <a:t>SNP is in the PDE4D locus, a known asthma gene  </a:t>
            </a:r>
          </a:p>
        </p:txBody>
      </p:sp>
      <p:sp>
        <p:nvSpPr>
          <p:cNvPr id="7" name="Rectangle 6"/>
          <p:cNvSpPr/>
          <p:nvPr/>
        </p:nvSpPr>
        <p:spPr>
          <a:xfrm>
            <a:off x="6960094" y="3137451"/>
            <a:ext cx="2966622" cy="19534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572CDD69-5469-41AD-BA4F-0624A3348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971" y="3992330"/>
            <a:ext cx="1720659" cy="109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95417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072D05-B967-E44B-B4E1-099752C841CF}"/>
              </a:ext>
            </a:extLst>
          </p:cNvPr>
          <p:cNvSpPr/>
          <p:nvPr/>
        </p:nvSpPr>
        <p:spPr>
          <a:xfrm>
            <a:off x="2345013" y="1219201"/>
            <a:ext cx="3575043" cy="879331"/>
          </a:xfrm>
          <a:prstGeom prst="roundRect">
            <a:avLst/>
          </a:prstGeom>
          <a:noFill/>
          <a:ln w="19050">
            <a:solidFill>
              <a:srgbClr val="850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385785"/>
            <a:r>
              <a:rPr lang="en-US" sz="1856" dirty="0">
                <a:solidFill>
                  <a:prstClr val="black"/>
                </a:solidFill>
                <a:latin typeface="Arial" panose="020B0604020202020204"/>
              </a:rPr>
              <a:t>Measured or Imputed Genotypes (.GEN or .VCF)</a:t>
            </a:r>
          </a:p>
          <a:p>
            <a:pPr defTabSz="385785"/>
            <a:r>
              <a:rPr lang="en-US" sz="1856" dirty="0">
                <a:solidFill>
                  <a:prstClr val="black"/>
                </a:solidFill>
                <a:latin typeface="Arial" panose="020B0604020202020204"/>
              </a:rPr>
              <a:t>(</a:t>
            </a:r>
            <a:r>
              <a:rPr lang="en-US" sz="1856" dirty="0" err="1">
                <a:solidFill>
                  <a:srgbClr val="0070C0"/>
                </a:solidFill>
                <a:latin typeface="Arial" panose="020B0604020202020204"/>
              </a:rPr>
              <a:t>BinaryDosage</a:t>
            </a:r>
            <a:r>
              <a:rPr lang="en-US" sz="1856" dirty="0">
                <a:solidFill>
                  <a:prstClr val="black"/>
                </a:solidFill>
                <a:latin typeface="Arial" panose="020B0604020202020204"/>
              </a:rPr>
              <a:t>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E0EE5D1-16FD-6C44-81FE-80DA8C23DCB3}"/>
              </a:ext>
            </a:extLst>
          </p:cNvPr>
          <p:cNvSpPr/>
          <p:nvPr/>
        </p:nvSpPr>
        <p:spPr>
          <a:xfrm>
            <a:off x="2221054" y="3504515"/>
            <a:ext cx="1147423" cy="4733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385785"/>
            <a:r>
              <a:rPr lang="en-US" sz="1266" dirty="0">
                <a:solidFill>
                  <a:prstClr val="black"/>
                </a:solidFill>
                <a:latin typeface="Arial" panose="020B0604020202020204"/>
              </a:rPr>
              <a:t>G Only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E595B13-840D-D345-88FF-1CF3C6A1262E}"/>
              </a:ext>
            </a:extLst>
          </p:cNvPr>
          <p:cNvSpPr/>
          <p:nvPr/>
        </p:nvSpPr>
        <p:spPr>
          <a:xfrm>
            <a:off x="3527625" y="3509785"/>
            <a:ext cx="1147423" cy="4733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385785"/>
            <a:r>
              <a:rPr lang="en-US" sz="1266" dirty="0" err="1">
                <a:solidFill>
                  <a:prstClr val="black"/>
                </a:solidFill>
                <a:latin typeface="Arial" panose="020B0604020202020204"/>
              </a:rPr>
              <a:t>GxE</a:t>
            </a:r>
            <a:endParaRPr lang="en-US" sz="1266" dirty="0">
              <a:solidFill>
                <a:prstClr val="black"/>
              </a:solidFill>
              <a:latin typeface="Arial" panose="020B0604020202020204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3427A73-95AD-F34F-83A3-828218444E8F}"/>
              </a:ext>
            </a:extLst>
          </p:cNvPr>
          <p:cNvSpPr/>
          <p:nvPr/>
        </p:nvSpPr>
        <p:spPr>
          <a:xfrm>
            <a:off x="4834195" y="3507914"/>
            <a:ext cx="1147423" cy="4733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385785"/>
            <a:r>
              <a:rPr lang="en-US" sz="1266" dirty="0">
                <a:solidFill>
                  <a:prstClr val="black"/>
                </a:solidFill>
                <a:latin typeface="Arial" panose="020B0604020202020204"/>
              </a:rPr>
              <a:t>2-df G, </a:t>
            </a:r>
            <a:r>
              <a:rPr lang="en-US" sz="1266" dirty="0" err="1">
                <a:solidFill>
                  <a:prstClr val="black"/>
                </a:solidFill>
                <a:latin typeface="Arial" panose="020B0604020202020204"/>
              </a:rPr>
              <a:t>GxE</a:t>
            </a:r>
            <a:endParaRPr lang="en-US" sz="1266" dirty="0">
              <a:solidFill>
                <a:prstClr val="black"/>
              </a:solidFill>
              <a:latin typeface="Arial" panose="020B0604020202020204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CB4071A-F3D7-2F4C-A944-CE915DBADE65}"/>
              </a:ext>
            </a:extLst>
          </p:cNvPr>
          <p:cNvSpPr/>
          <p:nvPr/>
        </p:nvSpPr>
        <p:spPr>
          <a:xfrm>
            <a:off x="6140766" y="3507914"/>
            <a:ext cx="1147423" cy="4733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385785"/>
            <a:r>
              <a:rPr lang="en-US" sz="1266" dirty="0">
                <a:solidFill>
                  <a:prstClr val="black"/>
                </a:solidFill>
                <a:latin typeface="Arial" panose="020B0604020202020204"/>
              </a:rPr>
              <a:t>Case only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7CD9B3-821E-C642-AFE1-6066A9BF0E07}"/>
              </a:ext>
            </a:extLst>
          </p:cNvPr>
          <p:cNvSpPr/>
          <p:nvPr/>
        </p:nvSpPr>
        <p:spPr>
          <a:xfrm>
            <a:off x="7447336" y="3507914"/>
            <a:ext cx="1147423" cy="4733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385785"/>
            <a:r>
              <a:rPr lang="en-US" sz="1266" dirty="0">
                <a:solidFill>
                  <a:prstClr val="black"/>
                </a:solidFill>
                <a:latin typeface="Arial" panose="020B0604020202020204"/>
              </a:rPr>
              <a:t>E vs. 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9928E67-5FE8-9348-B799-33AC08547649}"/>
              </a:ext>
            </a:extLst>
          </p:cNvPr>
          <p:cNvSpPr/>
          <p:nvPr/>
        </p:nvSpPr>
        <p:spPr>
          <a:xfrm>
            <a:off x="8753906" y="3507914"/>
            <a:ext cx="1304494" cy="4733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385785"/>
            <a:r>
              <a:rPr lang="en-US" sz="1266" dirty="0">
                <a:solidFill>
                  <a:prstClr val="black"/>
                </a:solidFill>
                <a:latin typeface="Arial" panose="020B0604020202020204"/>
              </a:rPr>
              <a:t>3-df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D0C7C209-2C8E-A143-9A02-59D359FFB276}"/>
              </a:ext>
            </a:extLst>
          </p:cNvPr>
          <p:cNvSpPr/>
          <p:nvPr/>
        </p:nvSpPr>
        <p:spPr>
          <a:xfrm rot="5400000">
            <a:off x="5962304" y="-735281"/>
            <a:ext cx="266278" cy="8213313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385785"/>
            <a:endParaRPr lang="en-US" sz="1519" dirty="0">
              <a:solidFill>
                <a:prstClr val="black"/>
              </a:solidFill>
              <a:latin typeface="Arial" panose="020B060402020202020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795D1FC-D61B-B849-9B4A-9FA0DB10257B}"/>
              </a:ext>
            </a:extLst>
          </p:cNvPr>
          <p:cNvSpPr/>
          <p:nvPr/>
        </p:nvSpPr>
        <p:spPr>
          <a:xfrm>
            <a:off x="2475112" y="110342"/>
            <a:ext cx="7726987" cy="856456"/>
          </a:xfrm>
          <a:prstGeom prst="roundRect">
            <a:avLst/>
          </a:prstGeom>
          <a:blipFill>
            <a:blip r:embed="rId3" cstate="print"/>
            <a:tile tx="0" ty="0" sx="100000" sy="100000" flip="none" algn="tl"/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defTabSz="385785"/>
            <a:r>
              <a:rPr lang="en-US" sz="2531" b="1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BinaryDosage</a:t>
            </a:r>
            <a:r>
              <a:rPr lang="en-US" sz="2531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531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+</a:t>
            </a:r>
            <a:r>
              <a:rPr lang="en-US" sz="2531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531" b="1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GxEscanR</a:t>
            </a:r>
            <a:r>
              <a:rPr lang="en-US" sz="253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:  </a:t>
            </a:r>
            <a:r>
              <a:rPr lang="en-US" sz="2531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Software for GWIS</a:t>
            </a:r>
          </a:p>
          <a:p>
            <a:pPr algn="ctr" defTabSz="385785"/>
            <a:r>
              <a:rPr lang="en-US" sz="1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(Morrison, Gauderman: on CRAN)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AD8840F-8ADA-0C4D-AB42-A3645D599126}"/>
              </a:ext>
            </a:extLst>
          </p:cNvPr>
          <p:cNvSpPr/>
          <p:nvPr/>
        </p:nvSpPr>
        <p:spPr>
          <a:xfrm>
            <a:off x="3649720" y="5145558"/>
            <a:ext cx="4886143" cy="862482"/>
          </a:xfrm>
          <a:prstGeom prst="roundRect">
            <a:avLst/>
          </a:prstGeom>
          <a:noFill/>
          <a:ln w="25400">
            <a:solidFill>
              <a:srgbClr val="850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385785"/>
            <a:r>
              <a:rPr lang="en-US" sz="2110" dirty="0">
                <a:solidFill>
                  <a:prstClr val="black"/>
                </a:solidFill>
                <a:latin typeface="Arial" panose="020B0604020202020204"/>
              </a:rPr>
              <a:t>Standard G, </a:t>
            </a:r>
            <a:r>
              <a:rPr lang="en-US" sz="2110" dirty="0" err="1">
                <a:solidFill>
                  <a:prstClr val="black"/>
                </a:solidFill>
                <a:latin typeface="Arial" panose="020B0604020202020204"/>
              </a:rPr>
              <a:t>GxE</a:t>
            </a:r>
            <a:r>
              <a:rPr lang="en-US" sz="2110" dirty="0">
                <a:solidFill>
                  <a:prstClr val="black"/>
                </a:solidFill>
                <a:latin typeface="Arial" panose="020B0604020202020204"/>
              </a:rPr>
              <a:t>, 2-step, joint tests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68B4521-C895-8649-AC86-D834EE93E60B}"/>
              </a:ext>
            </a:extLst>
          </p:cNvPr>
          <p:cNvSpPr/>
          <p:nvPr/>
        </p:nvSpPr>
        <p:spPr>
          <a:xfrm>
            <a:off x="6271946" y="1327191"/>
            <a:ext cx="4075992" cy="643621"/>
          </a:xfrm>
          <a:prstGeom prst="roundRect">
            <a:avLst/>
          </a:prstGeom>
          <a:noFill/>
          <a:ln w="19050">
            <a:solidFill>
              <a:srgbClr val="850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385785"/>
            <a:r>
              <a:rPr lang="en-US" sz="1856" dirty="0">
                <a:solidFill>
                  <a:prstClr val="black"/>
                </a:solidFill>
                <a:latin typeface="Arial" panose="020B0604020202020204"/>
              </a:rPr>
              <a:t>Phenotype (quantitative or disease) and covariates, including ‘E’ (.txt)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776A99B-C024-9543-A25B-14583782D564}"/>
              </a:ext>
            </a:extLst>
          </p:cNvPr>
          <p:cNvCxnSpPr>
            <a:cxnSpLocks/>
          </p:cNvCxnSpPr>
          <p:nvPr/>
        </p:nvCxnSpPr>
        <p:spPr>
          <a:xfrm>
            <a:off x="6096000" y="2166324"/>
            <a:ext cx="0" cy="3102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3120947-B034-F943-A7C5-57CE3EF523E9}"/>
              </a:ext>
            </a:extLst>
          </p:cNvPr>
          <p:cNvCxnSpPr>
            <a:cxnSpLocks/>
          </p:cNvCxnSpPr>
          <p:nvPr/>
        </p:nvCxnSpPr>
        <p:spPr>
          <a:xfrm>
            <a:off x="6092790" y="4211794"/>
            <a:ext cx="0" cy="8020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E000103-81FD-B64F-AE16-7B7280AAE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2534" y="4465382"/>
            <a:ext cx="1706089" cy="170608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E49D977-D417-2648-8BAB-6624AA9D4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5263" y="4482637"/>
            <a:ext cx="1671581" cy="1671581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37637A5-62ED-0E45-9957-AC57D5C39E97}"/>
              </a:ext>
            </a:extLst>
          </p:cNvPr>
          <p:cNvSpPr/>
          <p:nvPr/>
        </p:nvSpPr>
        <p:spPr>
          <a:xfrm>
            <a:off x="4922858" y="2522280"/>
            <a:ext cx="2365331" cy="548872"/>
          </a:xfrm>
          <a:prstGeom prst="roundRect">
            <a:avLst/>
          </a:prstGeom>
          <a:noFill/>
          <a:ln w="19050">
            <a:solidFill>
              <a:srgbClr val="850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5785"/>
            <a:r>
              <a:rPr lang="en-US" sz="240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GxEscanR</a:t>
            </a:r>
            <a:endParaRPr lang="en-US" sz="24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C0082B-08F0-CF4A-93A3-6809B7201C91}"/>
              </a:ext>
            </a:extLst>
          </p:cNvPr>
          <p:cNvSpPr txBox="1"/>
          <p:nvPr/>
        </p:nvSpPr>
        <p:spPr>
          <a:xfrm>
            <a:off x="9364329" y="4277031"/>
            <a:ext cx="1162498" cy="32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85785"/>
            <a:r>
              <a:rPr lang="en-US" sz="1519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GxEscanR</a:t>
            </a:r>
            <a:endParaRPr lang="en-US" sz="1519" dirty="0">
              <a:solidFill>
                <a:srgbClr val="0070C0"/>
              </a:solidFill>
              <a:latin typeface="Arial" panose="020B0604020202020204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28F05D-DB76-E145-92CE-74C06554D0FD}"/>
              </a:ext>
            </a:extLst>
          </p:cNvPr>
          <p:cNvSpPr txBox="1"/>
          <p:nvPr/>
        </p:nvSpPr>
        <p:spPr>
          <a:xfrm>
            <a:off x="1514770" y="4244109"/>
            <a:ext cx="1412566" cy="32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85785"/>
            <a:r>
              <a:rPr lang="en-US" sz="1519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BinaryDosage</a:t>
            </a:r>
            <a:endParaRPr lang="en-US" sz="1519" dirty="0">
              <a:solidFill>
                <a:srgbClr val="0070C0"/>
              </a:solidFill>
              <a:latin typeface="Arial" panose="020B060402020202020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8CD351-E216-498C-85ED-3D90F7ED2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65194" y="6356351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013" b="1" kern="12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600" b="1" kern="12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600" b="1" kern="12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600" b="1" kern="12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600" b="1" kern="12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9pPr>
          </a:lstStyle>
          <a:p>
            <a:pPr defTabSz="385785"/>
            <a:fld id="{059A7523-86AF-B04E-A8B8-A5114D0D3A5D}" type="slidenum">
              <a:rPr lang="en-US" smtClean="0"/>
              <a:pPr defTabSz="385785"/>
              <a:t>56</a:t>
            </a:fld>
            <a:endParaRPr lang="en-US" b="0">
              <a:solidFill>
                <a:prstClr val="black">
                  <a:tint val="75000"/>
                </a:prstClr>
              </a:solidFill>
              <a:effectLst/>
              <a:latin typeface="Arial" panose="020B060402020202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534725-D835-4C93-B2ED-F421386749FA}"/>
              </a:ext>
            </a:extLst>
          </p:cNvPr>
          <p:cNvSpPr txBox="1"/>
          <p:nvPr/>
        </p:nvSpPr>
        <p:spPr>
          <a:xfrm>
            <a:off x="6098638" y="3417588"/>
            <a:ext cx="5026563" cy="584775"/>
          </a:xfrm>
          <a:prstGeom prst="rect">
            <a:avLst/>
          </a:prstGeom>
          <a:solidFill>
            <a:schemeClr val="accent1">
              <a:alpha val="34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Disease </a:t>
            </a:r>
          </a:p>
          <a:p>
            <a:pPr algn="r"/>
            <a:r>
              <a:rPr lang="en-US" sz="1600" dirty="0"/>
              <a:t>Trait</a:t>
            </a:r>
          </a:p>
        </p:txBody>
      </p:sp>
    </p:spTree>
    <p:extLst>
      <p:ext uri="{BB962C8B-B14F-4D97-AF65-F5344CB8AC3E}">
        <p14:creationId xmlns:p14="http://schemas.microsoft.com/office/powerpoint/2010/main" val="21856937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737415"/>
          </a:xfrm>
        </p:spPr>
        <p:txBody>
          <a:bodyPr/>
          <a:lstStyle/>
          <a:p>
            <a:r>
              <a:rPr lang="en-US" sz="4000" b="1" dirty="0"/>
              <a:t>Input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166018"/>
            <a:ext cx="11517297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Subject Data Format: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Genotype Data: 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Pre-process using </a:t>
            </a:r>
            <a:r>
              <a:rPr lang="en-US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BinaryDosage</a:t>
            </a:r>
            <a:endParaRPr lang="en-US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Reads raw genotype data and creates binary file for </a:t>
            </a:r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fast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downstream analysis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Handy utilities for descriptive summaries (e.g.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getmaf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800" b="1" dirty="0"/>
              <a:t>	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1AD2BB-F7F3-430E-ADA2-F836EA4F6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899" y="1259091"/>
            <a:ext cx="6649698" cy="231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6805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Speed Comparison</a:t>
            </a:r>
            <a:br>
              <a:rPr lang="en-US" sz="4800" b="1" dirty="0"/>
            </a:br>
            <a:r>
              <a:rPr lang="en-US" sz="2200" b="1" dirty="0">
                <a:solidFill>
                  <a:schemeClr val="tx1"/>
                </a:solidFill>
              </a:rPr>
              <a:t>(Conducted by U. Washington)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R-Only Program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rgbClr val="0000FF"/>
                </a:solidFill>
              </a:rPr>
              <a:t>25</a:t>
            </a:r>
            <a:r>
              <a:rPr lang="en-US" sz="2400" b="1" dirty="0"/>
              <a:t> CPU’s * </a:t>
            </a:r>
            <a:r>
              <a:rPr lang="en-US" sz="2400" b="1" dirty="0">
                <a:solidFill>
                  <a:srgbClr val="0000FF"/>
                </a:solidFill>
              </a:rPr>
              <a:t>33.7</a:t>
            </a:r>
            <a:r>
              <a:rPr lang="en-US" sz="2400" b="1" dirty="0"/>
              <a:t> hours  = </a:t>
            </a:r>
            <a:r>
              <a:rPr lang="en-US" sz="2400" b="1" dirty="0">
                <a:solidFill>
                  <a:srgbClr val="0000FF"/>
                </a:solidFill>
              </a:rPr>
              <a:t>842.5</a:t>
            </a:r>
            <a:r>
              <a:rPr lang="en-US" sz="2400" b="1" dirty="0"/>
              <a:t> CPU hours 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sz="3200" b="1" dirty="0"/>
          </a:p>
          <a:p>
            <a:r>
              <a:rPr lang="en-US" sz="3200" b="1" dirty="0" err="1"/>
              <a:t>BinaryDosage</a:t>
            </a:r>
            <a:r>
              <a:rPr lang="en-US" sz="3200" b="1" dirty="0"/>
              <a:t> + </a:t>
            </a:r>
            <a:r>
              <a:rPr lang="en-US" sz="3200" b="1" dirty="0" err="1"/>
              <a:t>GxEScanR</a:t>
            </a:r>
            <a:endParaRPr lang="en-US" sz="3200" b="1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rgbClr val="0000FF"/>
                </a:solidFill>
              </a:rPr>
              <a:t>1</a:t>
            </a:r>
            <a:r>
              <a:rPr lang="en-US" sz="2400" b="1" dirty="0"/>
              <a:t> CPU * </a:t>
            </a:r>
            <a:r>
              <a:rPr lang="en-US" sz="2400" b="1" dirty="0">
                <a:solidFill>
                  <a:srgbClr val="0000FF"/>
                </a:solidFill>
              </a:rPr>
              <a:t>5.6</a:t>
            </a:r>
            <a:r>
              <a:rPr lang="en-US" sz="2400" b="1" dirty="0"/>
              <a:t> hours 		=    </a:t>
            </a:r>
            <a:r>
              <a:rPr lang="en-US" sz="2400" b="1" dirty="0">
                <a:solidFill>
                  <a:srgbClr val="0000FF"/>
                </a:solidFill>
              </a:rPr>
              <a:t>5.6</a:t>
            </a:r>
            <a:r>
              <a:rPr lang="en-US" sz="2400" b="1" dirty="0"/>
              <a:t> CPU hours</a:t>
            </a:r>
          </a:p>
          <a:p>
            <a:pPr marL="457200" lvl="1" indent="0">
              <a:buNone/>
            </a:pPr>
            <a:endParaRPr lang="en-US" sz="3200" b="1" dirty="0"/>
          </a:p>
          <a:p>
            <a:pPr marL="457200" lvl="1" indent="0">
              <a:buNone/>
            </a:pPr>
            <a:r>
              <a:rPr lang="en-US" sz="3200" b="1" dirty="0"/>
              <a:t>	  Relative Speed: 	  </a:t>
            </a:r>
            <a:r>
              <a:rPr lang="en-US" sz="3200" b="1" dirty="0">
                <a:solidFill>
                  <a:srgbClr val="FC071C"/>
                </a:solidFill>
              </a:rPr>
              <a:t>150</a:t>
            </a:r>
          </a:p>
        </p:txBody>
      </p:sp>
    </p:spTree>
    <p:extLst>
      <p:ext uri="{BB962C8B-B14F-4D97-AF65-F5344CB8AC3E}">
        <p14:creationId xmlns:p14="http://schemas.microsoft.com/office/powerpoint/2010/main" val="37345446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9A839B-E08C-204E-A054-F7083425C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086" y="4108512"/>
            <a:ext cx="4116186" cy="14844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8E2315-CF5E-BA4B-A32F-7F45035F0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166" y="678573"/>
            <a:ext cx="11242623" cy="586495"/>
          </a:xfrm>
        </p:spPr>
        <p:txBody>
          <a:bodyPr/>
          <a:lstStyle/>
          <a:p>
            <a:pPr algn="l"/>
            <a:r>
              <a:rPr lang="en-US" sz="3200" dirty="0"/>
              <a:t>Functionally-Informed Gene-Environment Interactions (FIGI)</a:t>
            </a:r>
            <a:br>
              <a:rPr lang="en-US" sz="3200" dirty="0"/>
            </a:br>
            <a:r>
              <a:rPr lang="en-US" sz="1600" i="1" dirty="0">
                <a:solidFill>
                  <a:schemeClr val="tx1"/>
                </a:solidFill>
              </a:rPr>
              <a:t>(MPI:  Peters, Gauderman, Casey, </a:t>
            </a:r>
            <a:r>
              <a:rPr lang="en-US" sz="1600" i="1" dirty="0" err="1">
                <a:solidFill>
                  <a:schemeClr val="tx1"/>
                </a:solidFill>
              </a:rPr>
              <a:t>LeMarchand</a:t>
            </a:r>
            <a:r>
              <a:rPr lang="en-US" sz="1600" i="1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6C081-CFD4-334E-83C3-D4509FC5F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667" y="1754186"/>
            <a:ext cx="11053233" cy="4953000"/>
          </a:xfrm>
        </p:spPr>
        <p:txBody>
          <a:bodyPr/>
          <a:lstStyle/>
          <a:p>
            <a:r>
              <a:rPr lang="en-US" sz="3200" dirty="0"/>
              <a:t>Consortium of 62 studies </a:t>
            </a:r>
          </a:p>
          <a:p>
            <a:pPr lvl="1"/>
            <a:r>
              <a:rPr lang="en-US" sz="2666" dirty="0"/>
              <a:t>60K+ colorectal cancer cases and 70K+ controls</a:t>
            </a:r>
          </a:p>
          <a:p>
            <a:pPr lvl="1"/>
            <a:r>
              <a:rPr lang="en-US" sz="2800" dirty="0"/>
              <a:t>30M imputed SNPs</a:t>
            </a:r>
          </a:p>
          <a:p>
            <a:pPr lvl="1"/>
            <a:r>
              <a:rPr lang="en-US" sz="2800" dirty="0"/>
              <a:t>Harmonized data on 14 established risk factors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2-step and joint tests for </a:t>
            </a:r>
            <a:r>
              <a:rPr lang="en-US" sz="3200" dirty="0" err="1"/>
              <a:t>GxE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16585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04904" y="685800"/>
            <a:ext cx="10134600" cy="990600"/>
          </a:xfrm>
        </p:spPr>
        <p:txBody>
          <a:bodyPr/>
          <a:lstStyle/>
          <a:p>
            <a:r>
              <a:rPr lang="en-US" sz="4000"/>
              <a:t>The USC Children’s Health Study</a:t>
            </a:r>
            <a:br>
              <a:rPr lang="en-US" sz="4000"/>
            </a:br>
            <a:endParaRPr lang="en-US" sz="4000"/>
          </a:p>
        </p:txBody>
      </p:sp>
      <p:sp>
        <p:nvSpPr>
          <p:cNvPr id="12636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764184" y="1143000"/>
            <a:ext cx="3886200" cy="5029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John  Peters</a:t>
            </a:r>
          </a:p>
          <a:p>
            <a:pPr>
              <a:lnSpc>
                <a:spcPct val="90000"/>
              </a:lnSpc>
            </a:pPr>
            <a:r>
              <a:rPr lang="en-US" dirty="0"/>
              <a:t>Ed </a:t>
            </a:r>
            <a:r>
              <a:rPr lang="en-US" dirty="0" err="1"/>
              <a:t>Avol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Kiros Berhane</a:t>
            </a:r>
          </a:p>
          <a:p>
            <a:pPr>
              <a:lnSpc>
                <a:spcPct val="90000"/>
              </a:lnSpc>
            </a:pPr>
            <a:r>
              <a:rPr lang="en-US" dirty="0"/>
              <a:t>Carrie Breton</a:t>
            </a:r>
          </a:p>
          <a:p>
            <a:pPr>
              <a:lnSpc>
                <a:spcPct val="90000"/>
              </a:lnSpc>
            </a:pPr>
            <a:r>
              <a:rPr lang="en-US" dirty="0"/>
              <a:t>JC Chen</a:t>
            </a:r>
          </a:p>
          <a:p>
            <a:pPr>
              <a:lnSpc>
                <a:spcPct val="90000"/>
              </a:lnSpc>
            </a:pPr>
            <a:r>
              <a:rPr lang="en-US" dirty="0"/>
              <a:t>Scott </a:t>
            </a:r>
            <a:r>
              <a:rPr lang="en-US" dirty="0" err="1"/>
              <a:t>Fruin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Jim Gauderman</a:t>
            </a:r>
          </a:p>
          <a:p>
            <a:pPr>
              <a:lnSpc>
                <a:spcPct val="90000"/>
              </a:lnSpc>
            </a:pPr>
            <a:r>
              <a:rPr lang="en-US" dirty="0"/>
              <a:t>Frank Gilliland</a:t>
            </a:r>
          </a:p>
          <a:p>
            <a:pPr>
              <a:lnSpc>
                <a:spcPct val="90000"/>
              </a:lnSpc>
            </a:pPr>
            <a:r>
              <a:rPr lang="en-US" dirty="0"/>
              <a:t>Talat Islam </a:t>
            </a:r>
          </a:p>
          <a:p>
            <a:pPr>
              <a:lnSpc>
                <a:spcPct val="90000"/>
              </a:lnSpc>
            </a:pPr>
            <a:r>
              <a:rPr lang="en-US" dirty="0"/>
              <a:t>Fred Lurmann</a:t>
            </a:r>
          </a:p>
          <a:p>
            <a:pPr>
              <a:lnSpc>
                <a:spcPct val="90000"/>
              </a:lnSpc>
            </a:pPr>
            <a:r>
              <a:rPr lang="en-US" dirty="0"/>
              <a:t>Rob McConnell </a:t>
            </a:r>
          </a:p>
          <a:p>
            <a:pPr>
              <a:lnSpc>
                <a:spcPct val="90000"/>
              </a:lnSpc>
            </a:pPr>
            <a:r>
              <a:rPr lang="en-US" dirty="0"/>
              <a:t>Duncan Thomas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</p:txBody>
      </p:sp>
      <p:pic>
        <p:nvPicPr>
          <p:cNvPr id="126362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0400" y="3048001"/>
            <a:ext cx="3429000" cy="2219325"/>
          </a:xfrm>
          <a:prstGeom prst="rect">
            <a:avLst/>
          </a:prstGeom>
          <a:solidFill>
            <a:srgbClr val="FFCC99">
              <a:alpha val="42000"/>
            </a:srgbClr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</p:pic>
      <p:pic>
        <p:nvPicPr>
          <p:cNvPr id="1263622" name="Picture 6"/>
          <p:cNvPicPr>
            <a:picLocks noChangeAspect="1" noChangeArrowheads="1"/>
          </p:cNvPicPr>
          <p:nvPr/>
        </p:nvPicPr>
        <p:blipFill>
          <a:blip r:embed="rId5" cstate="print">
            <a:lum bright="10000"/>
          </a:blip>
          <a:srcRect/>
          <a:stretch>
            <a:fillRect/>
          </a:stretch>
        </p:blipFill>
        <p:spPr bwMode="auto">
          <a:xfrm>
            <a:off x="2438421" y="4343400"/>
            <a:ext cx="1560513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6362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38422" y="1524000"/>
            <a:ext cx="1541463" cy="2514600"/>
          </a:xfrm>
          <a:prstGeom prst="rect">
            <a:avLst/>
          </a:prstGeom>
          <a:noFill/>
        </p:spPr>
      </p:pic>
      <p:pic>
        <p:nvPicPr>
          <p:cNvPr id="1263624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62400" y="1524024"/>
            <a:ext cx="2743200" cy="1755775"/>
          </a:xfrm>
          <a:prstGeom prst="rect">
            <a:avLst/>
          </a:prstGeom>
          <a:noFill/>
        </p:spPr>
      </p:pic>
      <p:graphicFrame>
        <p:nvGraphicFramePr>
          <p:cNvPr id="1263625" name="Object 9"/>
          <p:cNvGraphicFramePr>
            <a:graphicFrameLocks noChangeAspect="1"/>
          </p:cNvGraphicFramePr>
          <p:nvPr/>
        </p:nvGraphicFramePr>
        <p:xfrm>
          <a:off x="4800601" y="4876837"/>
          <a:ext cx="1962150" cy="162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Photo Editor Photo" r:id="rId8" imgW="6857143" imgH="4571429" progId="">
                  <p:embed/>
                </p:oleObj>
              </mc:Choice>
              <mc:Fallback>
                <p:oleObj name="Photo Editor Photo" r:id="rId8" imgW="6857143" imgH="4571429" progId="">
                  <p:embed/>
                  <p:pic>
                    <p:nvPicPr>
                      <p:cNvPr id="126362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1" y="4876837"/>
                        <a:ext cx="1962150" cy="162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9F9A9-EF67-478B-A9AF-C457B7B42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595373"/>
          </a:xfrm>
        </p:spPr>
        <p:txBody>
          <a:bodyPr/>
          <a:lstStyle/>
          <a:p>
            <a:r>
              <a:rPr lang="en-US" sz="4000" dirty="0"/>
              <a:t>GWAS scan for CRC: G main effect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E15EE8-3E43-4F85-B824-52DE6E2C0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9" y="2693344"/>
            <a:ext cx="5459119" cy="2819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3071AD-4E81-47D6-9EA4-83167AFCA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775" y="1646900"/>
            <a:ext cx="6567225" cy="31626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E78E2C-E110-4A8F-8481-8697677B6133}"/>
              </a:ext>
            </a:extLst>
          </p:cNvPr>
          <p:cNvSpPr txBox="1"/>
          <p:nvPr/>
        </p:nvSpPr>
        <p:spPr>
          <a:xfrm>
            <a:off x="5960027" y="4809523"/>
            <a:ext cx="616030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&gt;100 SNPs associated with colorectal cancer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43A67F-D337-4E99-99C7-1E937EF46E9D}"/>
              </a:ext>
            </a:extLst>
          </p:cNvPr>
          <p:cNvSpPr txBox="1"/>
          <p:nvPr/>
        </p:nvSpPr>
        <p:spPr>
          <a:xfrm>
            <a:off x="546648" y="1258457"/>
            <a:ext cx="531032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Logit[Pr(D=1 | G) = </a:t>
            </a:r>
            <a:r>
              <a:rPr lang="en-US" sz="2800" dirty="0">
                <a:latin typeface="Symbol" pitchFamily="18" charset="2"/>
              </a:rPr>
              <a:t>m</a:t>
            </a:r>
            <a:r>
              <a:rPr lang="en-US" sz="2800" baseline="-25000" dirty="0"/>
              <a:t>0</a:t>
            </a:r>
            <a:r>
              <a:rPr lang="en-US" sz="2800" dirty="0"/>
              <a:t> + </a:t>
            </a:r>
            <a:r>
              <a:rPr lang="en-US" sz="2800" dirty="0" err="1">
                <a:solidFill>
                  <a:srgbClr val="0000FF"/>
                </a:solidFill>
                <a:latin typeface="Symbol" pitchFamily="18" charset="2"/>
              </a:rPr>
              <a:t>m</a:t>
            </a:r>
            <a:r>
              <a:rPr lang="en-US" sz="2800" baseline="-25000" dirty="0" err="1">
                <a:solidFill>
                  <a:srgbClr val="0000FF"/>
                </a:solidFill>
              </a:rPr>
              <a:t>G</a:t>
            </a:r>
            <a:r>
              <a:rPr lang="en-US" sz="2800" dirty="0" err="1"/>
              <a:t>G</a:t>
            </a:r>
            <a:r>
              <a:rPr lang="en-US" sz="2800" dirty="0"/>
              <a:t> + </a:t>
            </a:r>
            <a:r>
              <a:rPr lang="en-US" sz="2800" b="1" dirty="0" err="1">
                <a:latin typeface="Symbol" pitchFamily="18" charset="2"/>
              </a:rPr>
              <a:t>g</a:t>
            </a:r>
            <a:r>
              <a:rPr lang="en-US" sz="2800" b="1" dirty="0" err="1"/>
              <a:t>C</a:t>
            </a:r>
            <a:endParaRPr lang="en-US" sz="2800" b="1" dirty="0"/>
          </a:p>
          <a:p>
            <a:endParaRPr lang="en-US" sz="2000" b="1" dirty="0"/>
          </a:p>
          <a:p>
            <a:r>
              <a:rPr lang="en-US" sz="2000" b="1" dirty="0"/>
              <a:t>C</a:t>
            </a:r>
            <a:r>
              <a:rPr lang="en-US" sz="2000" dirty="0"/>
              <a:t>:  covariates sex, age, ancestry, study site</a:t>
            </a:r>
            <a:r>
              <a:rPr lang="en-US" sz="2000" b="1" dirty="0">
                <a:solidFill>
                  <a:srgbClr val="0000FF"/>
                </a:solidFill>
              </a:rPr>
              <a:t>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291652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9F9A9-EF67-478B-A9AF-C457B7B42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595373"/>
          </a:xfrm>
        </p:spPr>
        <p:txBody>
          <a:bodyPr/>
          <a:lstStyle/>
          <a:p>
            <a:r>
              <a:rPr lang="en-US" sz="4000" dirty="0"/>
              <a:t>GWIS scan for CRC: G x alcohol (1-28g/day)</a:t>
            </a:r>
            <a:br>
              <a:rPr lang="en-US" sz="4000" dirty="0"/>
            </a:b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Jorhahl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et al., 2022)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E78E2C-E110-4A8F-8481-8697677B6133}"/>
              </a:ext>
            </a:extLst>
          </p:cNvPr>
          <p:cNvSpPr txBox="1"/>
          <p:nvPr/>
        </p:nvSpPr>
        <p:spPr>
          <a:xfrm>
            <a:off x="5702297" y="5420047"/>
            <a:ext cx="555595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No SNPs with </a:t>
            </a:r>
            <a:r>
              <a:rPr lang="en-US" sz="2400" b="1" dirty="0" err="1"/>
              <a:t>GxE</a:t>
            </a:r>
            <a:r>
              <a:rPr lang="en-US" sz="2400" b="1" dirty="0"/>
              <a:t> significant at 5 x 10</a:t>
            </a:r>
            <a:r>
              <a:rPr lang="en-US" sz="2400" b="1" baseline="30000" dirty="0"/>
              <a:t>-8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8D103A-3E6E-4B11-908F-EE16BA909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64" y="2319241"/>
            <a:ext cx="4608331" cy="23952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CE4FF9-9215-499C-BA4E-4A0C383D0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398" y="2108434"/>
            <a:ext cx="6809683" cy="32225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2010F5-EB2B-4E60-B74A-88E838DC6714}"/>
              </a:ext>
            </a:extLst>
          </p:cNvPr>
          <p:cNvSpPr txBox="1"/>
          <p:nvPr/>
        </p:nvSpPr>
        <p:spPr>
          <a:xfrm>
            <a:off x="609600" y="1265362"/>
            <a:ext cx="76969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Logit[Pr(D=1 | G) = </a:t>
            </a:r>
            <a:r>
              <a:rPr lang="en-US" sz="2800" dirty="0">
                <a:latin typeface="Symbol" pitchFamily="18" charset="2"/>
              </a:rPr>
              <a:t>b</a:t>
            </a:r>
            <a:r>
              <a:rPr lang="en-US" sz="2800" baseline="-25000" dirty="0"/>
              <a:t>0</a:t>
            </a:r>
            <a:r>
              <a:rPr lang="en-US" sz="2800" dirty="0"/>
              <a:t> + </a:t>
            </a:r>
            <a:r>
              <a:rPr lang="en-US" sz="2800" dirty="0" err="1">
                <a:latin typeface="Symbol" pitchFamily="18" charset="2"/>
              </a:rPr>
              <a:t>b</a:t>
            </a:r>
            <a:r>
              <a:rPr lang="en-US" sz="2800" baseline="-25000" dirty="0" err="1"/>
              <a:t>G</a:t>
            </a:r>
            <a:r>
              <a:rPr lang="en-US" sz="2800" dirty="0" err="1"/>
              <a:t>G</a:t>
            </a:r>
            <a:r>
              <a:rPr lang="en-US" sz="2800" dirty="0"/>
              <a:t> + </a:t>
            </a:r>
            <a:r>
              <a:rPr lang="en-US" sz="2800" dirty="0" err="1">
                <a:latin typeface="Symbol" pitchFamily="18" charset="2"/>
              </a:rPr>
              <a:t>b</a:t>
            </a:r>
            <a:r>
              <a:rPr lang="en-US" sz="2800" baseline="-25000" dirty="0" err="1"/>
              <a:t>E</a:t>
            </a:r>
            <a:r>
              <a:rPr lang="en-US" sz="2800" dirty="0" err="1"/>
              <a:t>E</a:t>
            </a:r>
            <a:r>
              <a:rPr lang="en-US" sz="2800" dirty="0"/>
              <a:t> + </a:t>
            </a:r>
            <a:r>
              <a:rPr lang="en-US" sz="2800" dirty="0" err="1">
                <a:solidFill>
                  <a:srgbClr val="0000FF"/>
                </a:solidFill>
                <a:latin typeface="Symbol" pitchFamily="18" charset="2"/>
              </a:rPr>
              <a:t>b</a:t>
            </a:r>
            <a:r>
              <a:rPr lang="en-US" sz="2800" baseline="-25000" dirty="0" err="1">
                <a:solidFill>
                  <a:srgbClr val="0000FF"/>
                </a:solidFill>
              </a:rPr>
              <a:t>GxE</a:t>
            </a:r>
            <a:r>
              <a:rPr lang="en-US" sz="2800" dirty="0" err="1"/>
              <a:t>GxE</a:t>
            </a:r>
            <a:r>
              <a:rPr lang="en-US" sz="2800" dirty="0"/>
              <a:t> + </a:t>
            </a:r>
            <a:r>
              <a:rPr lang="en-US" sz="2800" b="1" dirty="0">
                <a:latin typeface="Symbol" panose="05050102010706020507" pitchFamily="18" charset="2"/>
              </a:rPr>
              <a:t>g </a:t>
            </a:r>
            <a:r>
              <a:rPr lang="en-US" sz="2800" b="1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7458752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9F9A9-EF67-478B-A9AF-C457B7B42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595373"/>
          </a:xfrm>
        </p:spPr>
        <p:txBody>
          <a:bodyPr/>
          <a:lstStyle/>
          <a:p>
            <a:r>
              <a:rPr lang="en-US" sz="4000" dirty="0"/>
              <a:t>GWIS scan for CRC: G x alcohol (1-28g/day)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2010F5-EB2B-4E60-B74A-88E838DC6714}"/>
              </a:ext>
            </a:extLst>
          </p:cNvPr>
          <p:cNvSpPr txBox="1"/>
          <p:nvPr/>
        </p:nvSpPr>
        <p:spPr>
          <a:xfrm>
            <a:off x="4220038" y="1128027"/>
            <a:ext cx="29325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2-step Method</a:t>
            </a:r>
            <a:endParaRPr lang="en-US" sz="2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F396F1-7FC7-486B-8645-34F3AED64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2925" y="1651247"/>
            <a:ext cx="8345373" cy="431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0962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FA6D68-0BCB-4EB5-A948-9D20F946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595373"/>
          </a:xfrm>
        </p:spPr>
        <p:txBody>
          <a:bodyPr/>
          <a:lstStyle/>
          <a:p>
            <a:r>
              <a:rPr lang="en-US" sz="4000" dirty="0"/>
              <a:t>GWIS scan for CRC: G x alcohol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9CE3F1-B6A2-46B6-8CC9-1ADBB2486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673" y="1264423"/>
            <a:ext cx="4716056" cy="29828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2C16F5-59DF-4F68-BC38-D914D104B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665" y="1614433"/>
            <a:ext cx="6638719" cy="29828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67DD5-E4A8-43BA-BCB8-744E12B8E403}"/>
              </a:ext>
            </a:extLst>
          </p:cNvPr>
          <p:cNvSpPr txBox="1"/>
          <p:nvPr/>
        </p:nvSpPr>
        <p:spPr>
          <a:xfrm>
            <a:off x="5209665" y="4781902"/>
            <a:ext cx="6982335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A protective effect of moderate alcohol consumption: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OR=0.87 </a:t>
            </a:r>
            <a:r>
              <a:rPr lang="en-US" sz="2400" dirty="0"/>
              <a:t>for GA genotype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OR=0.78 </a:t>
            </a:r>
            <a:r>
              <a:rPr lang="en-US" sz="2400" dirty="0"/>
              <a:t>for GG genotype</a:t>
            </a:r>
          </a:p>
        </p:txBody>
      </p:sp>
    </p:spTree>
    <p:extLst>
      <p:ext uri="{BB962C8B-B14F-4D97-AF65-F5344CB8AC3E}">
        <p14:creationId xmlns:p14="http://schemas.microsoft.com/office/powerpoint/2010/main" val="7418271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1.png">
            <a:extLst>
              <a:ext uri="{FF2B5EF4-FFF2-40B4-BE49-F238E27FC236}">
                <a16:creationId xmlns:a16="http://schemas.microsoft.com/office/drawing/2014/main" id="{67549864-B3A6-4046-A2B6-A0162C9AEDE4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318568" y="1407952"/>
            <a:ext cx="3663632" cy="2200276"/>
          </a:xfrm>
          <a:prstGeom prst="rect">
            <a:avLst/>
          </a:prstGeom>
          <a:ln/>
        </p:spPr>
      </p:pic>
      <p:pic>
        <p:nvPicPr>
          <p:cNvPr id="5" name="image8.png">
            <a:extLst>
              <a:ext uri="{FF2B5EF4-FFF2-40B4-BE49-F238E27FC236}">
                <a16:creationId xmlns:a16="http://schemas.microsoft.com/office/drawing/2014/main" id="{2DADCAF5-B7F1-4AFF-9031-CC8BCCC972CF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366963" y="1539556"/>
            <a:ext cx="2157412" cy="1937067"/>
          </a:xfrm>
          <a:prstGeom prst="rect">
            <a:avLst/>
          </a:prstGeom>
          <a:ln/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724626C-0163-4BD7-B435-28DCF5FE74E7}"/>
              </a:ext>
            </a:extLst>
          </p:cNvPr>
          <p:cNvSpPr txBox="1">
            <a:spLocks/>
          </p:cNvSpPr>
          <p:nvPr/>
        </p:nvSpPr>
        <p:spPr>
          <a:xfrm>
            <a:off x="533400" y="512764"/>
            <a:ext cx="10972800" cy="595373"/>
          </a:xfrm>
          <a:prstGeom prst="rect">
            <a:avLst/>
          </a:prstGeom>
        </p:spPr>
        <p:txBody>
          <a:bodyPr/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Integrating </a:t>
            </a:r>
            <a:r>
              <a:rPr lang="en-US" sz="4000" b="1" dirty="0" err="1"/>
              <a:t>Omic</a:t>
            </a:r>
            <a:r>
              <a:rPr lang="en-US" sz="4000" b="1" dirty="0"/>
              <a:t> Data into </a:t>
            </a:r>
            <a:r>
              <a:rPr lang="en-US" sz="4000" b="1" dirty="0" err="1"/>
              <a:t>GxE</a:t>
            </a:r>
            <a:r>
              <a:rPr lang="en-US" sz="4000" b="1" dirty="0"/>
              <a:t> Analysis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008E4D-88B8-4A6A-8EA1-B555992A4281}"/>
              </a:ext>
            </a:extLst>
          </p:cNvPr>
          <p:cNvCxnSpPr/>
          <p:nvPr/>
        </p:nvCxnSpPr>
        <p:spPr>
          <a:xfrm>
            <a:off x="4962524" y="2508090"/>
            <a:ext cx="1005840" cy="0"/>
          </a:xfrm>
          <a:prstGeom prst="straightConnector1">
            <a:avLst/>
          </a:prstGeom>
          <a:ln w="6032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8211D61-3FDE-4CFF-B592-1469F727984D}"/>
              </a:ext>
            </a:extLst>
          </p:cNvPr>
          <p:cNvSpPr txBox="1"/>
          <p:nvPr/>
        </p:nvSpPr>
        <p:spPr>
          <a:xfrm>
            <a:off x="1455938" y="3722414"/>
            <a:ext cx="101645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X:  Expression, metabolomics, microbiome, methylation, etc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b="1" dirty="0"/>
              <a:t>X may be measured...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In the main sample (all N or a subset) or in a separate sample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In one tissue or multiple tissues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At one time or longitudinally</a:t>
            </a:r>
          </a:p>
        </p:txBody>
      </p:sp>
    </p:spTree>
    <p:extLst>
      <p:ext uri="{BB962C8B-B14F-4D97-AF65-F5344CB8AC3E}">
        <p14:creationId xmlns:p14="http://schemas.microsoft.com/office/powerpoint/2010/main" val="2904816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70E6DC-E37F-1A47-83F2-463461339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450" y="4517430"/>
            <a:ext cx="4494732" cy="17404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DF16D4-60BB-0149-97A8-005476269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468" y="0"/>
            <a:ext cx="8060267" cy="1143000"/>
          </a:xfrm>
        </p:spPr>
        <p:txBody>
          <a:bodyPr/>
          <a:lstStyle/>
          <a:p>
            <a:r>
              <a:rPr lang="en-US" sz="3600" dirty="0"/>
              <a:t>Additional Expression Data: FIGI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31B04-44BF-8E4B-A11B-9A802B0B5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089" y="959452"/>
            <a:ext cx="9830461" cy="5257800"/>
          </a:xfrm>
        </p:spPr>
        <p:txBody>
          <a:bodyPr/>
          <a:lstStyle/>
          <a:p>
            <a:pPr marL="342900" lvl="1" indent="-342900"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445 normal colon biopsies with expression (M), past exposures (E), and genotype (G) data.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(“</a:t>
            </a:r>
            <a:r>
              <a:rPr lang="en-US" b="0" dirty="0" err="1"/>
              <a:t>BarcUVa</a:t>
            </a:r>
            <a:r>
              <a:rPr lang="en-US" b="0" dirty="0"/>
              <a:t>” study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)     </a:t>
            </a:r>
            <a:r>
              <a:rPr lang="en-US" dirty="0">
                <a:solidFill>
                  <a:srgbClr val="FF9900"/>
                </a:solidFill>
              </a:rPr>
              <a:t>                       </a:t>
            </a:r>
            <a:r>
              <a:rPr lang="en-US" sz="1800" dirty="0">
                <a:solidFill>
                  <a:srgbClr val="FF9900"/>
                </a:solidFill>
              </a:rPr>
              <a:t>(Diez–Obrero et al., </a:t>
            </a:r>
            <a:r>
              <a:rPr lang="en-US" sz="1800" i="1" dirty="0">
                <a:solidFill>
                  <a:srgbClr val="FF9900"/>
                </a:solidFill>
              </a:rPr>
              <a:t>CMGH</a:t>
            </a:r>
            <a:r>
              <a:rPr lang="en-US" sz="1800" dirty="0">
                <a:solidFill>
                  <a:srgbClr val="FF9900"/>
                </a:solidFill>
              </a:rPr>
              <a:t> 2021;12:181)</a:t>
            </a:r>
          </a:p>
          <a:p>
            <a:pPr marL="342900" lvl="1" indent="-342900"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342900" lvl="1" indent="-342900"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~34 normal colon crypts with expression (M), experimental exposure (E), and genotype (G) data.                                          </a:t>
            </a:r>
            <a:r>
              <a:rPr lang="en-US" sz="1800" dirty="0">
                <a:solidFill>
                  <a:srgbClr val="FF9900"/>
                </a:solidFill>
              </a:rPr>
              <a:t>(Devall et al., </a:t>
            </a:r>
            <a:r>
              <a:rPr lang="en-US" sz="1800" i="1" dirty="0">
                <a:solidFill>
                  <a:srgbClr val="FF9900"/>
                </a:solidFill>
              </a:rPr>
              <a:t>Sci Reps </a:t>
            </a:r>
            <a:r>
              <a:rPr lang="en-US" sz="1800" dirty="0">
                <a:solidFill>
                  <a:srgbClr val="FF9900"/>
                </a:solidFill>
              </a:rPr>
              <a:t>2021; 11: 432)</a:t>
            </a:r>
          </a:p>
          <a:p>
            <a:pPr marL="342900" lvl="1" indent="-342900"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lvl="1" indent="0">
              <a:spcBef>
                <a:spcPts val="2400"/>
              </a:spcBef>
              <a:spcAft>
                <a:spcPts val="0"/>
              </a:spcAft>
              <a:buNone/>
            </a:pPr>
            <a:endParaRPr lang="en-US" dirty="0">
              <a:solidFill>
                <a:schemeClr val="tx2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lvl="1" indent="0">
              <a:spcBef>
                <a:spcPts val="2400"/>
              </a:spcBef>
              <a:spcAft>
                <a:spcPts val="0"/>
              </a:spcAft>
              <a:buNone/>
            </a:pPr>
            <a:endParaRPr lang="en-US" dirty="0">
              <a:solidFill>
                <a:schemeClr val="tx2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lvl="1" indent="0">
              <a:spcBef>
                <a:spcPts val="2400"/>
              </a:spcBef>
              <a:spcAft>
                <a:spcPts val="0"/>
              </a:spcAft>
              <a:buNone/>
            </a:pPr>
            <a:endParaRPr lang="en-US" dirty="0">
              <a:solidFill>
                <a:schemeClr val="tx2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1CAB61-DFBE-5542-B8E5-E01E2DEFE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460" y="4286158"/>
            <a:ext cx="2001455" cy="236238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2453F6-F610-4FD8-8BF0-D15A7B6193FC}"/>
              </a:ext>
            </a:extLst>
          </p:cNvPr>
          <p:cNvCxnSpPr>
            <a:cxnSpLocks/>
          </p:cNvCxnSpPr>
          <p:nvPr/>
        </p:nvCxnSpPr>
        <p:spPr bwMode="auto">
          <a:xfrm>
            <a:off x="6763016" y="5581999"/>
            <a:ext cx="941810" cy="0"/>
          </a:xfrm>
          <a:prstGeom prst="straightConnector1">
            <a:avLst/>
          </a:prstGeom>
          <a:solidFill>
            <a:schemeClr val="accent1"/>
          </a:solidFill>
          <a:ln w="539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716D292-09B4-49FD-B705-AE54D3F7133B}"/>
              </a:ext>
            </a:extLst>
          </p:cNvPr>
          <p:cNvSpPr txBox="1"/>
          <p:nvPr/>
        </p:nvSpPr>
        <p:spPr>
          <a:xfrm>
            <a:off x="8321629" y="3588352"/>
            <a:ext cx="1381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N=34 pairs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B4C4A1-E32C-4EB4-AD27-02852FFA500F}"/>
              </a:ext>
            </a:extLst>
          </p:cNvPr>
          <p:cNvCxnSpPr>
            <a:cxnSpLocks/>
          </p:cNvCxnSpPr>
          <p:nvPr/>
        </p:nvCxnSpPr>
        <p:spPr bwMode="auto">
          <a:xfrm flipH="1">
            <a:off x="8530116" y="3940753"/>
            <a:ext cx="261861" cy="3047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EED5487-7F27-4D99-A7BF-64581A41874B}"/>
              </a:ext>
            </a:extLst>
          </p:cNvPr>
          <p:cNvCxnSpPr>
            <a:cxnSpLocks/>
          </p:cNvCxnSpPr>
          <p:nvPr/>
        </p:nvCxnSpPr>
        <p:spPr bwMode="auto">
          <a:xfrm>
            <a:off x="9146922" y="3949118"/>
            <a:ext cx="263408" cy="29636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4615264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9BD01DE-8222-4C9E-BF09-9C7E89BAE0EA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595373"/>
          </a:xfrm>
          <a:prstGeom prst="rect">
            <a:avLst/>
          </a:prstGeom>
        </p:spPr>
        <p:txBody>
          <a:bodyPr/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9E1435"/>
                </a:solidFill>
              </a:rPr>
              <a:t>G x Expression using </a:t>
            </a:r>
            <a:r>
              <a:rPr lang="en-US" sz="4000" dirty="0" err="1">
                <a:solidFill>
                  <a:srgbClr val="9E1435"/>
                </a:solidFill>
              </a:rPr>
              <a:t>BarcUVa</a:t>
            </a:r>
            <a:r>
              <a:rPr lang="en-US" sz="4000" dirty="0">
                <a:solidFill>
                  <a:srgbClr val="9E1435"/>
                </a:solidFill>
              </a:rPr>
              <a:t>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8C6B8D-AB6E-43D1-9494-6B3D0BD6DA6E}"/>
              </a:ext>
            </a:extLst>
          </p:cNvPr>
          <p:cNvSpPr txBox="1"/>
          <p:nvPr/>
        </p:nvSpPr>
        <p:spPr>
          <a:xfrm>
            <a:off x="609600" y="1256861"/>
            <a:ext cx="1131104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N=445 </a:t>
            </a:r>
            <a:r>
              <a:rPr lang="en-US" sz="2400" dirty="0" err="1"/>
              <a:t>BarcUVa</a:t>
            </a:r>
            <a:r>
              <a:rPr lang="en-US" sz="2400" dirty="0"/>
              <a:t> samples used to generate </a:t>
            </a:r>
            <a:r>
              <a:rPr lang="en-US" sz="2400" dirty="0" err="1"/>
              <a:t>eQTL</a:t>
            </a:r>
            <a:r>
              <a:rPr lang="en-US" sz="2400" dirty="0"/>
              <a:t> models for </a:t>
            </a:r>
            <a:r>
              <a:rPr lang="en-US" sz="2400" dirty="0">
                <a:solidFill>
                  <a:srgbClr val="0000FF"/>
                </a:solidFill>
              </a:rPr>
              <a:t>Cox15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000FF"/>
                </a:solidFill>
              </a:rPr>
              <a:t>ENTPD7</a:t>
            </a:r>
            <a:r>
              <a:rPr lang="en-US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Using those models, predict expression (   )  in N ~102,000 FIGI subjects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Does predicted expression interact with alcohol to affect CRC risk?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F9BF71-CE0D-40BF-9AF7-F9854CFAC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467" y="2373157"/>
            <a:ext cx="4798694" cy="26382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8F0116-B06E-44B1-99AF-83B88084B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424" y="2378279"/>
            <a:ext cx="4798695" cy="26356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ADBB7D-735D-4708-90F9-AC7D5D892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800" y="1733064"/>
            <a:ext cx="233685" cy="3087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1BCDC8-738C-4CDD-A5B1-C79B1FB72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004" y="2524656"/>
            <a:ext cx="233685" cy="3087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B637CB-CEBA-4A65-86FB-C8FA86F9E129}"/>
              </a:ext>
            </a:extLst>
          </p:cNvPr>
          <p:cNvSpPr txBox="1"/>
          <p:nvPr/>
        </p:nvSpPr>
        <p:spPr>
          <a:xfrm>
            <a:off x="1757780" y="2494389"/>
            <a:ext cx="1012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Cox15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383012-FD1D-4489-9745-503C71FE2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820" y="2476501"/>
            <a:ext cx="233685" cy="3087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3A5DBF-5BEF-4E14-B253-A318DD805F37}"/>
              </a:ext>
            </a:extLst>
          </p:cNvPr>
          <p:cNvSpPr txBox="1"/>
          <p:nvPr/>
        </p:nvSpPr>
        <p:spPr>
          <a:xfrm>
            <a:off x="6973741" y="2446234"/>
            <a:ext cx="1291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ENTPD7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AB13A31-36AE-4C27-93EE-174CCF610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1388" y="4979743"/>
            <a:ext cx="1590675" cy="1524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07F667B-3F5B-4196-A9DB-F8E278B4B3A7}"/>
              </a:ext>
            </a:extLst>
          </p:cNvPr>
          <p:cNvGrpSpPr/>
          <p:nvPr/>
        </p:nvGrpSpPr>
        <p:grpSpPr>
          <a:xfrm>
            <a:off x="2532078" y="4911075"/>
            <a:ext cx="2068497" cy="369332"/>
            <a:chOff x="10014012" y="661488"/>
            <a:chExt cx="2068497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E55DD5-96DB-436F-84F4-C6E7376CE3A5}"/>
                </a:ext>
              </a:extLst>
            </p:cNvPr>
            <p:cNvSpPr txBox="1"/>
            <p:nvPr/>
          </p:nvSpPr>
          <p:spPr>
            <a:xfrm>
              <a:off x="10014012" y="661488"/>
              <a:ext cx="206849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 </a:t>
              </a:r>
              <a:r>
                <a:rPr lang="en-US" sz="1600" dirty="0"/>
                <a:t>(     – Median)/IQR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890B5B8-1C7A-4954-9BB0-55B86236E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08596" y="697856"/>
              <a:ext cx="233685" cy="308799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1462697-93A7-4B71-BF3C-16B1772529FB}"/>
              </a:ext>
            </a:extLst>
          </p:cNvPr>
          <p:cNvGrpSpPr/>
          <p:nvPr/>
        </p:nvGrpSpPr>
        <p:grpSpPr>
          <a:xfrm>
            <a:off x="7861930" y="4882149"/>
            <a:ext cx="2068497" cy="369332"/>
            <a:chOff x="10014012" y="661488"/>
            <a:chExt cx="2068497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29E08C-1FE7-49C5-893A-B54B468508C2}"/>
                </a:ext>
              </a:extLst>
            </p:cNvPr>
            <p:cNvSpPr txBox="1"/>
            <p:nvPr/>
          </p:nvSpPr>
          <p:spPr>
            <a:xfrm>
              <a:off x="10014012" y="661488"/>
              <a:ext cx="206849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 </a:t>
              </a:r>
              <a:r>
                <a:rPr lang="en-US" sz="1600" dirty="0"/>
                <a:t>(     – Median)/IQR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5EA7ABB-4F86-4C74-A2F5-E8E544C68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08596" y="697856"/>
              <a:ext cx="233685" cy="308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36698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12237-64A6-49E0-AC68-F17BA9216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910" y="347177"/>
            <a:ext cx="12086948" cy="734114"/>
          </a:xfrm>
        </p:spPr>
        <p:txBody>
          <a:bodyPr/>
          <a:lstStyle/>
          <a:p>
            <a:pPr algn="l"/>
            <a:r>
              <a:rPr lang="en-US" sz="4000" dirty="0">
                <a:solidFill>
                  <a:srgbClr val="9E1435"/>
                </a:solidFill>
              </a:rPr>
              <a:t>FIGI: Expression x Alcohol scan </a:t>
            </a:r>
            <a:r>
              <a:rPr lang="en-US" sz="2000" dirty="0">
                <a:solidFill>
                  <a:srgbClr val="0070C0"/>
                </a:solidFill>
              </a:rPr>
              <a:t>(</a:t>
            </a:r>
            <a:r>
              <a:rPr lang="en-US" sz="2000" dirty="0" err="1">
                <a:solidFill>
                  <a:srgbClr val="0070C0"/>
                </a:solidFill>
              </a:rPr>
              <a:t>Jorhahl</a:t>
            </a:r>
            <a:r>
              <a:rPr lang="en-US" sz="2000" dirty="0">
                <a:solidFill>
                  <a:srgbClr val="0070C0"/>
                </a:solidFill>
              </a:rPr>
              <a:t> et al., 2022) </a:t>
            </a:r>
          </a:p>
        </p:txBody>
      </p:sp>
      <p:graphicFrame>
        <p:nvGraphicFramePr>
          <p:cNvPr id="6" name="Table 11">
            <a:extLst>
              <a:ext uri="{FF2B5EF4-FFF2-40B4-BE49-F238E27FC236}">
                <a16:creationId xmlns:a16="http://schemas.microsoft.com/office/drawing/2014/main" id="{D464B01D-B1B6-CE42-B7DB-91A5B8997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094645"/>
              </p:ext>
            </p:extLst>
          </p:nvPr>
        </p:nvGraphicFramePr>
        <p:xfrm>
          <a:off x="788910" y="1059311"/>
          <a:ext cx="6667224" cy="4612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9409">
                  <a:extLst>
                    <a:ext uri="{9D8B030D-6E8A-4147-A177-3AD203B41FA5}">
                      <a16:colId xmlns:a16="http://schemas.microsoft.com/office/drawing/2014/main" val="3661573748"/>
                    </a:ext>
                  </a:extLst>
                </a:gridCol>
                <a:gridCol w="1891500">
                  <a:extLst>
                    <a:ext uri="{9D8B030D-6E8A-4147-A177-3AD203B41FA5}">
                      <a16:colId xmlns:a16="http://schemas.microsoft.com/office/drawing/2014/main" val="106577790"/>
                    </a:ext>
                  </a:extLst>
                </a:gridCol>
                <a:gridCol w="1936315">
                  <a:extLst>
                    <a:ext uri="{9D8B030D-6E8A-4147-A177-3AD203B41FA5}">
                      <a16:colId xmlns:a16="http://schemas.microsoft.com/office/drawing/2014/main" val="3001283228"/>
                    </a:ext>
                  </a:extLst>
                </a:gridCol>
              </a:tblGrid>
              <a:tr h="458525">
                <a:tc rowSpan="2">
                  <a:txBody>
                    <a:bodyPr/>
                    <a:lstStyle/>
                    <a:p>
                      <a:endParaRPr lang="en-US" sz="1500" b="1" i="1" dirty="0"/>
                    </a:p>
                  </a:txBody>
                  <a:tcPr marL="83127" marR="83127" marT="41564" marB="41564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 b="1" i="1" dirty="0" err="1"/>
                        <a:t>lnOR</a:t>
                      </a:r>
                      <a:r>
                        <a:rPr lang="en-US" sz="1500" b="1" i="1" dirty="0"/>
                        <a:t> coefficients (SE)</a:t>
                      </a:r>
                    </a:p>
                  </a:txBody>
                  <a:tcPr marL="83127" marR="83127" marT="41564" marB="4156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500" b="1" i="1" dirty="0"/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901362423"/>
                  </a:ext>
                </a:extLst>
              </a:tr>
              <a:tr h="458525">
                <a:tc vMerge="1">
                  <a:txBody>
                    <a:bodyPr/>
                    <a:lstStyle/>
                    <a:p>
                      <a:endParaRPr lang="en-US" sz="1500" b="1" i="1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i="1" dirty="0">
                          <a:solidFill>
                            <a:srgbClr val="9E1435"/>
                          </a:solidFill>
                        </a:rPr>
                        <a:t>COX15</a:t>
                      </a:r>
                    </a:p>
                  </a:txBody>
                  <a:tcPr marT="41564" marB="41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i="1" dirty="0">
                          <a:solidFill>
                            <a:srgbClr val="0000FF"/>
                          </a:solidFill>
                        </a:rPr>
                        <a:t>ENTP7</a:t>
                      </a:r>
                    </a:p>
                  </a:txBody>
                  <a:tcPr marT="41564" marB="41564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488170"/>
                  </a:ext>
                </a:extLst>
              </a:tr>
              <a:tr h="490461">
                <a:tc gridSpan="3">
                  <a:txBody>
                    <a:bodyPr/>
                    <a:lstStyle/>
                    <a:p>
                      <a:r>
                        <a:rPr lang="en-US" sz="1500" b="0" dirty="0"/>
                        <a:t>Alcohol consumption (relative to none)</a:t>
                      </a:r>
                    </a:p>
                  </a:txBody>
                  <a:tcPr marL="83127" marR="83127" marT="50292" marB="5029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500" b="0" dirty="0"/>
                    </a:p>
                  </a:txBody>
                  <a:tcPr marT="50292" marB="50292"/>
                </a:tc>
                <a:extLst>
                  <a:ext uri="{0D108BD9-81ED-4DB2-BD59-A6C34878D82A}">
                    <a16:rowId xmlns:a16="http://schemas.microsoft.com/office/drawing/2014/main" val="3470212334"/>
                  </a:ext>
                </a:extLst>
              </a:tr>
              <a:tr h="478799">
                <a:tc>
                  <a:txBody>
                    <a:bodyPr/>
                    <a:lstStyle/>
                    <a:p>
                      <a:r>
                        <a:rPr lang="en-US" sz="1500" b="0" dirty="0"/>
                        <a:t>    moderate</a:t>
                      </a:r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</a:rPr>
                        <a:t>-0.12 (0.02)**</a:t>
                      </a:r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0000FF"/>
                          </a:solidFill>
                        </a:rPr>
                        <a:t>-0.14 (0.02)**</a:t>
                      </a:r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3627095730"/>
                  </a:ext>
                </a:extLst>
              </a:tr>
              <a:tr h="478799">
                <a:tc>
                  <a:txBody>
                    <a:bodyPr/>
                    <a:lstStyle/>
                    <a:p>
                      <a:r>
                        <a:rPr lang="en-US" sz="1500" b="0" dirty="0"/>
                        <a:t>    heavy</a:t>
                      </a:r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0.18 (0.03)**</a:t>
                      </a:r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0.18 (0.03)**</a:t>
                      </a:r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1060170519"/>
                  </a:ext>
                </a:extLst>
              </a:tr>
              <a:tr h="798991">
                <a:tc>
                  <a:txBody>
                    <a:bodyPr/>
                    <a:lstStyle/>
                    <a:p>
                      <a:r>
                        <a:rPr lang="en-US" sz="1500" b="0" dirty="0"/>
                        <a:t>Standardized predicted expression*</a:t>
                      </a:r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0.002 (0.019)</a:t>
                      </a:r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-0.003  (0.015)</a:t>
                      </a:r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2666623959"/>
                  </a:ext>
                </a:extLst>
              </a:tr>
              <a:tr h="490461">
                <a:tc gridSpan="2">
                  <a:txBody>
                    <a:bodyPr/>
                    <a:lstStyle/>
                    <a:p>
                      <a:r>
                        <a:rPr lang="en-US" sz="1500" b="0" dirty="0"/>
                        <a:t>Expression x alcohol interaction</a:t>
                      </a:r>
                    </a:p>
                  </a:txBody>
                  <a:tcPr marL="83127" marR="83127" marT="50292" marB="50292"/>
                </a:tc>
                <a:tc hMerge="1">
                  <a:txBody>
                    <a:bodyPr/>
                    <a:lstStyle/>
                    <a:p>
                      <a:endParaRPr lang="en-US" sz="1500" b="0" dirty="0"/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endParaRPr lang="en-US" sz="1500" b="0" dirty="0"/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3160388060"/>
                  </a:ext>
                </a:extLst>
              </a:tr>
              <a:tr h="478799">
                <a:tc>
                  <a:txBody>
                    <a:bodyPr/>
                    <a:lstStyle/>
                    <a:p>
                      <a:r>
                        <a:rPr lang="en-US" sz="1500" b="0" dirty="0"/>
                        <a:t>    moderate</a:t>
                      </a:r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</a:rPr>
                        <a:t>-0.11 (0.03)**</a:t>
                      </a:r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0000FF"/>
                          </a:solidFill>
                        </a:rPr>
                        <a:t>-0.06 (0.02)*</a:t>
                      </a:r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4070565602"/>
                  </a:ext>
                </a:extLst>
              </a:tr>
              <a:tr h="478799">
                <a:tc>
                  <a:txBody>
                    <a:bodyPr/>
                    <a:lstStyle/>
                    <a:p>
                      <a:r>
                        <a:rPr lang="en-US" sz="1500" b="0" dirty="0"/>
                        <a:t>    heavy</a:t>
                      </a:r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-0.02 (0.04)</a:t>
                      </a:r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-0.03 (0.03)</a:t>
                      </a:r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4014447848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03DD8C4-DA97-4933-874A-DA52592549B5}"/>
              </a:ext>
            </a:extLst>
          </p:cNvPr>
          <p:cNvCxnSpPr/>
          <p:nvPr/>
        </p:nvCxnSpPr>
        <p:spPr>
          <a:xfrm>
            <a:off x="7519386" y="4928677"/>
            <a:ext cx="355107" cy="0"/>
          </a:xfrm>
          <a:prstGeom prst="straightConnector1">
            <a:avLst/>
          </a:prstGeom>
          <a:ln w="349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BD13406-1BD3-4989-9B16-B76A4D9A56E5}"/>
              </a:ext>
            </a:extLst>
          </p:cNvPr>
          <p:cNvSpPr txBox="1"/>
          <p:nvPr/>
        </p:nvSpPr>
        <p:spPr>
          <a:xfrm>
            <a:off x="7874493" y="4605511"/>
            <a:ext cx="4057095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Moderate alcohol has greater protective effect with increased gene expression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617C67-CD8A-48D5-A39D-7323C2E5CEE1}"/>
              </a:ext>
            </a:extLst>
          </p:cNvPr>
          <p:cNvCxnSpPr/>
          <p:nvPr/>
        </p:nvCxnSpPr>
        <p:spPr>
          <a:xfrm>
            <a:off x="7609642" y="2686123"/>
            <a:ext cx="355107" cy="0"/>
          </a:xfrm>
          <a:prstGeom prst="straightConnector1">
            <a:avLst/>
          </a:prstGeom>
          <a:ln w="349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43D04FE-74EA-4D37-BFDF-E6525B2B3A1A}"/>
              </a:ext>
            </a:extLst>
          </p:cNvPr>
          <p:cNvSpPr txBox="1"/>
          <p:nvPr/>
        </p:nvSpPr>
        <p:spPr>
          <a:xfrm>
            <a:off x="7964749" y="2371835"/>
            <a:ext cx="3966839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Moderate alcohol is protective for those at median of gene expression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1ACC1B5-95F1-37F2-C813-A96B789A6365}"/>
              </a:ext>
            </a:extLst>
          </p:cNvPr>
          <p:cNvCxnSpPr/>
          <p:nvPr/>
        </p:nvCxnSpPr>
        <p:spPr>
          <a:xfrm>
            <a:off x="838200" y="4552950"/>
            <a:ext cx="2505075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2C75E8-3684-7477-4368-1671EFDCFC53}"/>
              </a:ext>
            </a:extLst>
          </p:cNvPr>
          <p:cNvSpPr txBox="1"/>
          <p:nvPr/>
        </p:nvSpPr>
        <p:spPr>
          <a:xfrm>
            <a:off x="3762375" y="5675398"/>
            <a:ext cx="330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P &lt; 0.005;  ** p &lt; 0.0001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582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194"/>
    </mc:Choice>
    <mc:Fallback xmlns="">
      <p:transition spd="slow" advTm="127194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12237-64A6-49E0-AC68-F17BA9216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910" y="347177"/>
            <a:ext cx="12086948" cy="734114"/>
          </a:xfrm>
        </p:spPr>
        <p:txBody>
          <a:bodyPr/>
          <a:lstStyle/>
          <a:p>
            <a:pPr algn="l"/>
            <a:r>
              <a:rPr lang="en-US" sz="4000" dirty="0">
                <a:solidFill>
                  <a:srgbClr val="9E1435"/>
                </a:solidFill>
              </a:rPr>
              <a:t>FIGI: Expression x Alcohol scan </a:t>
            </a:r>
            <a:r>
              <a:rPr lang="en-US" sz="2000" dirty="0">
                <a:solidFill>
                  <a:srgbClr val="0070C0"/>
                </a:solidFill>
              </a:rPr>
              <a:t>(</a:t>
            </a:r>
            <a:r>
              <a:rPr lang="en-US" sz="2000" dirty="0" err="1">
                <a:solidFill>
                  <a:srgbClr val="0070C0"/>
                </a:solidFill>
              </a:rPr>
              <a:t>Jorhahl</a:t>
            </a:r>
            <a:r>
              <a:rPr lang="en-US" sz="2000" dirty="0">
                <a:solidFill>
                  <a:srgbClr val="0070C0"/>
                </a:solidFill>
              </a:rPr>
              <a:t> et al., 2022) </a:t>
            </a:r>
          </a:p>
        </p:txBody>
      </p:sp>
      <p:graphicFrame>
        <p:nvGraphicFramePr>
          <p:cNvPr id="6" name="Table 11">
            <a:extLst>
              <a:ext uri="{FF2B5EF4-FFF2-40B4-BE49-F238E27FC236}">
                <a16:creationId xmlns:a16="http://schemas.microsoft.com/office/drawing/2014/main" id="{D464B01D-B1B6-CE42-B7DB-91A5B8997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370238"/>
              </p:ext>
            </p:extLst>
          </p:nvPr>
        </p:nvGraphicFramePr>
        <p:xfrm>
          <a:off x="788910" y="1055887"/>
          <a:ext cx="6667224" cy="4612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9409">
                  <a:extLst>
                    <a:ext uri="{9D8B030D-6E8A-4147-A177-3AD203B41FA5}">
                      <a16:colId xmlns:a16="http://schemas.microsoft.com/office/drawing/2014/main" val="3661573748"/>
                    </a:ext>
                  </a:extLst>
                </a:gridCol>
                <a:gridCol w="1891500">
                  <a:extLst>
                    <a:ext uri="{9D8B030D-6E8A-4147-A177-3AD203B41FA5}">
                      <a16:colId xmlns:a16="http://schemas.microsoft.com/office/drawing/2014/main" val="106577790"/>
                    </a:ext>
                  </a:extLst>
                </a:gridCol>
                <a:gridCol w="1936315">
                  <a:extLst>
                    <a:ext uri="{9D8B030D-6E8A-4147-A177-3AD203B41FA5}">
                      <a16:colId xmlns:a16="http://schemas.microsoft.com/office/drawing/2014/main" val="3001283228"/>
                    </a:ext>
                  </a:extLst>
                </a:gridCol>
              </a:tblGrid>
              <a:tr h="458525">
                <a:tc rowSpan="2">
                  <a:txBody>
                    <a:bodyPr/>
                    <a:lstStyle/>
                    <a:p>
                      <a:endParaRPr lang="en-US" sz="1500" b="1" i="1" dirty="0"/>
                    </a:p>
                  </a:txBody>
                  <a:tcPr marL="83127" marR="83127" marT="41564" marB="41564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 b="1" i="1" dirty="0" err="1"/>
                        <a:t>lnOR</a:t>
                      </a:r>
                      <a:r>
                        <a:rPr lang="en-US" sz="1500" b="1" i="1" dirty="0"/>
                        <a:t> coefficients (SE)</a:t>
                      </a:r>
                    </a:p>
                  </a:txBody>
                  <a:tcPr marL="83127" marR="83127" marT="41564" marB="4156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500" b="1" i="1" dirty="0"/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901362423"/>
                  </a:ext>
                </a:extLst>
              </a:tr>
              <a:tr h="458525">
                <a:tc vMerge="1">
                  <a:txBody>
                    <a:bodyPr/>
                    <a:lstStyle/>
                    <a:p>
                      <a:endParaRPr lang="en-US" sz="1500" b="1" i="1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i="1" dirty="0">
                          <a:solidFill>
                            <a:srgbClr val="9E1435"/>
                          </a:solidFill>
                        </a:rPr>
                        <a:t>COX15</a:t>
                      </a:r>
                    </a:p>
                  </a:txBody>
                  <a:tcPr marT="41564" marB="41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i="1" dirty="0">
                          <a:solidFill>
                            <a:srgbClr val="0000FF"/>
                          </a:solidFill>
                        </a:rPr>
                        <a:t>ENTP7</a:t>
                      </a:r>
                    </a:p>
                  </a:txBody>
                  <a:tcPr marT="41564" marB="41564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488170"/>
                  </a:ext>
                </a:extLst>
              </a:tr>
              <a:tr h="490461">
                <a:tc gridSpan="3">
                  <a:txBody>
                    <a:bodyPr/>
                    <a:lstStyle/>
                    <a:p>
                      <a:r>
                        <a:rPr lang="en-US" sz="1500" b="0" dirty="0"/>
                        <a:t>Alcohol consumption (relative to none)</a:t>
                      </a:r>
                    </a:p>
                  </a:txBody>
                  <a:tcPr marL="83127" marR="83127" marT="50292" marB="5029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500" b="0" dirty="0"/>
                    </a:p>
                  </a:txBody>
                  <a:tcPr marT="50292" marB="50292"/>
                </a:tc>
                <a:extLst>
                  <a:ext uri="{0D108BD9-81ED-4DB2-BD59-A6C34878D82A}">
                    <a16:rowId xmlns:a16="http://schemas.microsoft.com/office/drawing/2014/main" val="3470212334"/>
                  </a:ext>
                </a:extLst>
              </a:tr>
              <a:tr h="478799">
                <a:tc>
                  <a:txBody>
                    <a:bodyPr/>
                    <a:lstStyle/>
                    <a:p>
                      <a:r>
                        <a:rPr lang="en-US" sz="1500" b="0" dirty="0"/>
                        <a:t>    moderate</a:t>
                      </a:r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-0.12 (0.02)**</a:t>
                      </a:r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-0.14 (0.02)**</a:t>
                      </a:r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3627095730"/>
                  </a:ext>
                </a:extLst>
              </a:tr>
              <a:tr h="478799">
                <a:tc>
                  <a:txBody>
                    <a:bodyPr/>
                    <a:lstStyle/>
                    <a:p>
                      <a:r>
                        <a:rPr lang="en-US" sz="1500" b="0" dirty="0"/>
                        <a:t>    heavy</a:t>
                      </a:r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</a:rPr>
                        <a:t>0.18 (0.03)**</a:t>
                      </a:r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0000FF"/>
                          </a:solidFill>
                        </a:rPr>
                        <a:t>0.18 (0.03)**</a:t>
                      </a:r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1060170519"/>
                  </a:ext>
                </a:extLst>
              </a:tr>
              <a:tr h="798991">
                <a:tc>
                  <a:txBody>
                    <a:bodyPr/>
                    <a:lstStyle/>
                    <a:p>
                      <a:r>
                        <a:rPr lang="en-US" sz="1500" b="0" dirty="0"/>
                        <a:t>Standardized predicted expression*</a:t>
                      </a:r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0.002 (0.019)</a:t>
                      </a:r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-0.003  (0.015)</a:t>
                      </a:r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2666623959"/>
                  </a:ext>
                </a:extLst>
              </a:tr>
              <a:tr h="490461">
                <a:tc gridSpan="2">
                  <a:txBody>
                    <a:bodyPr/>
                    <a:lstStyle/>
                    <a:p>
                      <a:r>
                        <a:rPr lang="en-US" sz="1500" b="0" dirty="0"/>
                        <a:t>Expression x alcohol interaction</a:t>
                      </a:r>
                    </a:p>
                  </a:txBody>
                  <a:tcPr marL="83127" marR="83127" marT="50292" marB="50292"/>
                </a:tc>
                <a:tc hMerge="1">
                  <a:txBody>
                    <a:bodyPr/>
                    <a:lstStyle/>
                    <a:p>
                      <a:endParaRPr lang="en-US" sz="1500" b="0" dirty="0"/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endParaRPr lang="en-US" sz="1500" b="0" dirty="0"/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3160388060"/>
                  </a:ext>
                </a:extLst>
              </a:tr>
              <a:tr h="478799">
                <a:tc>
                  <a:txBody>
                    <a:bodyPr/>
                    <a:lstStyle/>
                    <a:p>
                      <a:r>
                        <a:rPr lang="en-US" sz="1500" b="0" dirty="0"/>
                        <a:t>    moderate</a:t>
                      </a:r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-0.11 (0.03)**</a:t>
                      </a:r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-0.06 (0.02)*</a:t>
                      </a:r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4070565602"/>
                  </a:ext>
                </a:extLst>
              </a:tr>
              <a:tr h="478799">
                <a:tc>
                  <a:txBody>
                    <a:bodyPr/>
                    <a:lstStyle/>
                    <a:p>
                      <a:r>
                        <a:rPr lang="en-US" sz="1500" b="0" dirty="0"/>
                        <a:t>    heavy</a:t>
                      </a:r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rgbClr val="FF0000"/>
                          </a:solidFill>
                        </a:rPr>
                        <a:t>-0.02 (0.04)</a:t>
                      </a:r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rgbClr val="0000FF"/>
                          </a:solidFill>
                        </a:rPr>
                        <a:t>-0.03 (0.03)</a:t>
                      </a:r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4014447848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03DD8C4-DA97-4933-874A-DA52592549B5}"/>
              </a:ext>
            </a:extLst>
          </p:cNvPr>
          <p:cNvCxnSpPr/>
          <p:nvPr/>
        </p:nvCxnSpPr>
        <p:spPr>
          <a:xfrm>
            <a:off x="7519386" y="5352232"/>
            <a:ext cx="355107" cy="0"/>
          </a:xfrm>
          <a:prstGeom prst="straightConnector1">
            <a:avLst/>
          </a:prstGeom>
          <a:ln w="349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BD13406-1BD3-4989-9B16-B76A4D9A56E5}"/>
              </a:ext>
            </a:extLst>
          </p:cNvPr>
          <p:cNvSpPr txBox="1"/>
          <p:nvPr/>
        </p:nvSpPr>
        <p:spPr>
          <a:xfrm>
            <a:off x="7874493" y="5029067"/>
            <a:ext cx="4057095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 evidence for Expression x Heavy interaction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617C67-CD8A-48D5-A39D-7323C2E5CEE1}"/>
              </a:ext>
            </a:extLst>
          </p:cNvPr>
          <p:cNvCxnSpPr/>
          <p:nvPr/>
        </p:nvCxnSpPr>
        <p:spPr>
          <a:xfrm>
            <a:off x="7609642" y="3137607"/>
            <a:ext cx="355107" cy="0"/>
          </a:xfrm>
          <a:prstGeom prst="straightConnector1">
            <a:avLst/>
          </a:prstGeom>
          <a:ln w="349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43D04FE-74EA-4D37-BFDF-E6525B2B3A1A}"/>
              </a:ext>
            </a:extLst>
          </p:cNvPr>
          <p:cNvSpPr txBox="1"/>
          <p:nvPr/>
        </p:nvSpPr>
        <p:spPr>
          <a:xfrm>
            <a:off x="7964749" y="2939176"/>
            <a:ext cx="3966839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Heavy alcohol (29+ g/day) is risk factor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7570FF-7FC9-23A3-69FE-6C5854576D89}"/>
              </a:ext>
            </a:extLst>
          </p:cNvPr>
          <p:cNvSpPr txBox="1"/>
          <p:nvPr/>
        </p:nvSpPr>
        <p:spPr>
          <a:xfrm>
            <a:off x="3762375" y="5675398"/>
            <a:ext cx="330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P &lt; 0.005;  ** p &lt; 0.0001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1C704E-96B6-FE52-FBE5-70D5633822EB}"/>
              </a:ext>
            </a:extLst>
          </p:cNvPr>
          <p:cNvCxnSpPr/>
          <p:nvPr/>
        </p:nvCxnSpPr>
        <p:spPr>
          <a:xfrm>
            <a:off x="838200" y="4524375"/>
            <a:ext cx="2505075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25695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194"/>
    </mc:Choice>
    <mc:Fallback xmlns="">
      <p:transition spd="slow" advTm="127194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4D516A2-6C86-6443-BFFC-1824E6998553}"/>
              </a:ext>
            </a:extLst>
          </p:cNvPr>
          <p:cNvSpPr txBox="1"/>
          <p:nvPr/>
        </p:nvSpPr>
        <p:spPr>
          <a:xfrm>
            <a:off x="4859275" y="4384722"/>
            <a:ext cx="7104124" cy="101566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DEG’s with increased expression following ethanol exposure include genes in pathways related to </a:t>
            </a:r>
            <a:r>
              <a:rPr lang="en-US" sz="2000" b="1" dirty="0">
                <a:solidFill>
                  <a:schemeClr val="bg2"/>
                </a:solidFill>
              </a:rPr>
              <a:t>ethanol </a:t>
            </a:r>
            <a:r>
              <a:rPr lang="en-US" sz="2000" dirty="0">
                <a:solidFill>
                  <a:schemeClr val="bg2"/>
                </a:solidFill>
              </a:rPr>
              <a:t>and</a:t>
            </a:r>
            <a:r>
              <a:rPr lang="en-US" sz="2000" b="1" dirty="0">
                <a:solidFill>
                  <a:schemeClr val="bg2"/>
                </a:solidFill>
              </a:rPr>
              <a:t> colonic neoplasms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46CD75-31D9-8842-8191-076891A52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4516" y="479466"/>
            <a:ext cx="7088883" cy="4114800"/>
          </a:xfrm>
        </p:spPr>
        <p:txBody>
          <a:bodyPr/>
          <a:lstStyle/>
          <a:p>
            <a:pPr algn="l"/>
            <a:r>
              <a:rPr lang="en-US" sz="3200" b="1" dirty="0"/>
              <a:t>FIGI Ethanol Organoid Experiment </a:t>
            </a:r>
            <a:br>
              <a:rPr lang="en-US" sz="3200" b="1" dirty="0"/>
            </a:br>
            <a:br>
              <a:rPr lang="en-US" sz="2400" dirty="0"/>
            </a:br>
            <a:r>
              <a:rPr lang="en-US" sz="2400" dirty="0">
                <a:solidFill>
                  <a:schemeClr val="tx1"/>
                </a:solidFill>
              </a:rPr>
              <a:t>Differential expression (X) in N=34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1"/>
                </a:solidFill>
              </a:rPr>
              <a:t>matched pairs: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1"/>
                </a:solidFill>
              </a:rPr>
              <a:t>exposed v. control (E)</a:t>
            </a:r>
            <a:br>
              <a:rPr lang="en-US" sz="2400" dirty="0">
                <a:solidFill>
                  <a:schemeClr val="tx1"/>
                </a:solidFill>
              </a:rPr>
            </a:br>
            <a:br>
              <a:rPr lang="en-US" sz="2400" dirty="0">
                <a:solidFill>
                  <a:schemeClr val="tx1"/>
                </a:solidFill>
              </a:rPr>
            </a:br>
            <a:br>
              <a:rPr lang="en-US" sz="2400" dirty="0">
                <a:solidFill>
                  <a:schemeClr val="tx1"/>
                </a:solidFill>
              </a:rPr>
            </a:br>
            <a:br>
              <a:rPr lang="en-US" sz="2400" dirty="0">
                <a:solidFill>
                  <a:schemeClr val="tx1"/>
                </a:solidFill>
              </a:rPr>
            </a:br>
            <a:br>
              <a:rPr lang="en-US" dirty="0">
                <a:effectLst/>
              </a:rPr>
            </a:b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D381FC-4213-2D46-AD86-370A373FE63B}"/>
              </a:ext>
            </a:extLst>
          </p:cNvPr>
          <p:cNvSpPr txBox="1"/>
          <p:nvPr/>
        </p:nvSpPr>
        <p:spPr>
          <a:xfrm>
            <a:off x="4874516" y="5386477"/>
            <a:ext cx="4924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Devall et al., </a:t>
            </a:r>
            <a:r>
              <a:rPr lang="en-US" sz="2000" b="1" i="1" dirty="0">
                <a:solidFill>
                  <a:schemeClr val="accent1"/>
                </a:solidFill>
              </a:rPr>
              <a:t>Sci Reps </a:t>
            </a:r>
            <a:r>
              <a:rPr lang="en-US" sz="2000" b="1" dirty="0">
                <a:solidFill>
                  <a:schemeClr val="accent1"/>
                </a:solidFill>
              </a:rPr>
              <a:t>2021; 11: 432</a:t>
            </a:r>
          </a:p>
        </p:txBody>
      </p:sp>
      <p:pic>
        <p:nvPicPr>
          <p:cNvPr id="12" name="image11.png">
            <a:extLst>
              <a:ext uri="{FF2B5EF4-FFF2-40B4-BE49-F238E27FC236}">
                <a16:creationId xmlns:a16="http://schemas.microsoft.com/office/drawing/2014/main" id="{84BA993A-9DFE-4A62-B5E2-62ADDB7111D4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755905" y="2126155"/>
            <a:ext cx="2794952" cy="17772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8DF3C2-DD1C-4911-A3ED-E1D499217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60" y="103450"/>
            <a:ext cx="3688516" cy="651833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3710A4F-C533-4C4B-8F6A-0FCFAC02CD6E}"/>
              </a:ext>
            </a:extLst>
          </p:cNvPr>
          <p:cNvSpPr/>
          <p:nvPr/>
        </p:nvSpPr>
        <p:spPr>
          <a:xfrm>
            <a:off x="8593584" y="1897855"/>
            <a:ext cx="1130424" cy="2280555"/>
          </a:xfrm>
          <a:prstGeom prst="ellipse">
            <a:avLst/>
          </a:prstGeom>
          <a:solidFill>
            <a:schemeClr val="accent6">
              <a:lumMod val="20000"/>
              <a:lumOff val="80000"/>
              <a:alpha val="23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04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dirty="0"/>
              <a:t>			</a:t>
            </a:r>
            <a:endParaRPr lang="en-US" sz="3600" b="1" dirty="0"/>
          </a:p>
        </p:txBody>
      </p:sp>
      <p:pic>
        <p:nvPicPr>
          <p:cNvPr id="1264664" name="Picture 24" descr="MCj02909550000[1]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057401" y="4953000"/>
            <a:ext cx="1606550" cy="1258888"/>
          </a:xfrm>
          <a:noFill/>
          <a:ln/>
        </p:spPr>
      </p:pic>
      <p:sp>
        <p:nvSpPr>
          <p:cNvPr id="1264643" name="Rectangle 3"/>
          <p:cNvSpPr>
            <a:spLocks noChangeArrowheads="1"/>
          </p:cNvSpPr>
          <p:nvPr/>
        </p:nvSpPr>
        <p:spPr bwMode="auto">
          <a:xfrm>
            <a:off x="996951" y="1320800"/>
            <a:ext cx="3020867" cy="856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sz="2800" dirty="0">
                <a:solidFill>
                  <a:srgbClr val="C00000"/>
                </a:solidFill>
              </a:rPr>
              <a:t>Regional Pollution</a:t>
            </a:r>
          </a:p>
        </p:txBody>
      </p:sp>
      <p:pic>
        <p:nvPicPr>
          <p:cNvPr id="12646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52551" y="2111842"/>
            <a:ext cx="3962400" cy="256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64646" name="Rectangle 6"/>
          <p:cNvSpPr>
            <a:spLocks noChangeArrowheads="1"/>
          </p:cNvSpPr>
          <p:nvPr/>
        </p:nvSpPr>
        <p:spPr bwMode="auto">
          <a:xfrm>
            <a:off x="6061952" y="1320800"/>
            <a:ext cx="2731066" cy="742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sz="2800" dirty="0">
                <a:solidFill>
                  <a:srgbClr val="C00000"/>
                </a:solidFill>
              </a:rPr>
              <a:t>Local Pollution</a:t>
            </a:r>
          </a:p>
        </p:txBody>
      </p:sp>
      <p:sp>
        <p:nvSpPr>
          <p:cNvPr id="1264666" name="Rectangle 26"/>
          <p:cNvSpPr>
            <a:spLocks noChangeArrowheads="1"/>
          </p:cNvSpPr>
          <p:nvPr/>
        </p:nvSpPr>
        <p:spPr bwMode="auto">
          <a:xfrm>
            <a:off x="4838701" y="4933090"/>
            <a:ext cx="6248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sz="2800" dirty="0">
                <a:solidFill>
                  <a:srgbClr val="C00000"/>
                </a:solidFill>
              </a:rPr>
              <a:t>Environmental Tobacco Smoke</a:t>
            </a:r>
          </a:p>
        </p:txBody>
      </p:sp>
      <p:pic>
        <p:nvPicPr>
          <p:cNvPr id="1264667" name="Picture 27"/>
          <p:cNvPicPr>
            <a:picLocks noGrp="1" noChangeAspect="1" noChangeArrowheads="1"/>
          </p:cNvPicPr>
          <p:nvPr>
            <p:ph sz="half" idx="1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5791201" y="2514600"/>
            <a:ext cx="4038600" cy="2584450"/>
          </a:xfrm>
          <a:noFill/>
          <a:ln/>
        </p:spPr>
      </p:pic>
      <p:pic>
        <p:nvPicPr>
          <p:cNvPr id="9" name="Picture 24" descr="MCj02909550000[1]">
            <a:extLst>
              <a:ext uri="{FF2B5EF4-FFF2-40B4-BE49-F238E27FC236}">
                <a16:creationId xmlns:a16="http://schemas.microsoft.com/office/drawing/2014/main" id="{6B035D35-8BE0-4739-A532-8FE643B43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2209801" y="5105400"/>
            <a:ext cx="1606550" cy="1258888"/>
          </a:xfrm>
          <a:noFill/>
          <a:ln/>
        </p:spPr>
      </p:pic>
      <p:pic>
        <p:nvPicPr>
          <p:cNvPr id="10" name="Picture 27">
            <a:extLst>
              <a:ext uri="{FF2B5EF4-FFF2-40B4-BE49-F238E27FC236}">
                <a16:creationId xmlns:a16="http://schemas.microsoft.com/office/drawing/2014/main" id="{AF795355-43EE-4DD4-910F-DA83C948D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5943601" y="2667000"/>
            <a:ext cx="4038600" cy="2584450"/>
          </a:xfrm>
          <a:noFill/>
          <a:ln/>
        </p:spPr>
      </p:pic>
      <p:pic>
        <p:nvPicPr>
          <p:cNvPr id="11" name="Picture 27">
            <a:extLst>
              <a:ext uri="{FF2B5EF4-FFF2-40B4-BE49-F238E27FC236}">
                <a16:creationId xmlns:a16="http://schemas.microsoft.com/office/drawing/2014/main" id="{38A33CAA-48CE-4BF6-B717-1A8110C5C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5143499" y="2468566"/>
            <a:ext cx="4038600" cy="2584450"/>
          </a:xfrm>
          <a:noFill/>
          <a:ln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D8552E-2C40-45BF-831A-26663A1B93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1887" y="2063026"/>
            <a:ext cx="4130364" cy="26662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9C8300-4CDB-4285-B496-E12DB77218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9401" y="5001419"/>
            <a:ext cx="1866900" cy="1466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DE7DFF-30BC-4AF0-85E4-91434F21384E}"/>
              </a:ext>
            </a:extLst>
          </p:cNvPr>
          <p:cNvSpPr txBox="1"/>
          <p:nvPr/>
        </p:nvSpPr>
        <p:spPr>
          <a:xfrm>
            <a:off x="702048" y="233249"/>
            <a:ext cx="92563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Does breathing air pollutants cause respiratory </a:t>
            </a:r>
          </a:p>
          <a:p>
            <a:pPr algn="ctr"/>
            <a:r>
              <a:rPr lang="en-US" sz="3600" b="1" dirty="0"/>
              <a:t>health effects in children?</a:t>
            </a:r>
            <a:endParaRPr lang="en-US" sz="360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87077-B1AC-4D49-A74D-71BE5C484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710782"/>
          </a:xfrm>
        </p:spPr>
        <p:txBody>
          <a:bodyPr/>
          <a:lstStyle/>
          <a:p>
            <a:r>
              <a:rPr lang="en-US" sz="4000" b="1" dirty="0"/>
              <a:t>Putting it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86E21-1A44-4DE0-A863-E5139C0D9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66018"/>
            <a:ext cx="10972800" cy="4525963"/>
          </a:xfrm>
        </p:spPr>
        <p:txBody>
          <a:bodyPr/>
          <a:lstStyle/>
          <a:p>
            <a:r>
              <a:rPr lang="en-US" sz="3200" dirty="0"/>
              <a:t>G × E </a:t>
            </a:r>
            <a:r>
              <a:rPr lang="en-US" sz="3200" dirty="0">
                <a:sym typeface="Wingdings" panose="05000000000000000000" pitchFamily="2" charset="2"/>
              </a:rPr>
              <a:t> X?</a:t>
            </a:r>
          </a:p>
          <a:p>
            <a:r>
              <a:rPr lang="en-US" sz="3200" dirty="0">
                <a:sym typeface="Wingdings" panose="05000000000000000000" pitchFamily="2" charset="2"/>
              </a:rPr>
              <a:t>X</a:t>
            </a:r>
            <a:r>
              <a:rPr lang="en-US" sz="3200" dirty="0"/>
              <a:t> × </a:t>
            </a:r>
            <a:r>
              <a:rPr lang="en-US" sz="3200" dirty="0">
                <a:sym typeface="Wingdings" panose="05000000000000000000" pitchFamily="2" charset="2"/>
              </a:rPr>
              <a:t>E  Y?</a:t>
            </a:r>
          </a:p>
          <a:p>
            <a:r>
              <a:rPr lang="en-US" sz="3200" dirty="0"/>
              <a:t>G × E </a:t>
            </a:r>
            <a:r>
              <a:rPr lang="en-US" sz="3200" dirty="0">
                <a:sym typeface="Wingdings" panose="05000000000000000000" pitchFamily="2" charset="2"/>
              </a:rPr>
              <a:t> Y (informed by X)?</a:t>
            </a:r>
          </a:p>
          <a:p>
            <a:r>
              <a:rPr lang="en-US" sz="3200" dirty="0">
                <a:sym typeface="Wingdings" panose="05000000000000000000" pitchFamily="2" charset="2"/>
              </a:rPr>
              <a:t>Analysis approaches?</a:t>
            </a:r>
          </a:p>
          <a:p>
            <a:pPr lvl="1"/>
            <a:r>
              <a:rPr lang="en-US" sz="2666" dirty="0">
                <a:sym typeface="Wingdings" panose="05000000000000000000" pitchFamily="2" charset="2"/>
              </a:rPr>
              <a:t>Modified 2-step and/or multi-df tests</a:t>
            </a:r>
          </a:p>
          <a:p>
            <a:pPr lvl="1"/>
            <a:r>
              <a:rPr lang="en-US" sz="2666" dirty="0">
                <a:sym typeface="Wingdings" panose="05000000000000000000" pitchFamily="2" charset="2"/>
              </a:rPr>
              <a:t>Hierarchical models</a:t>
            </a:r>
          </a:p>
          <a:p>
            <a:pPr lvl="1"/>
            <a:r>
              <a:rPr lang="en-US" sz="2666" dirty="0">
                <a:sym typeface="Wingdings" panose="05000000000000000000" pitchFamily="2" charset="2"/>
              </a:rPr>
              <a:t>Accommodating multiple sources of X (e.g. </a:t>
            </a:r>
            <a:r>
              <a:rPr lang="en-US" sz="2666" dirty="0" err="1">
                <a:sym typeface="Wingdings" panose="05000000000000000000" pitchFamily="2" charset="2"/>
              </a:rPr>
              <a:t>BarcUVa</a:t>
            </a:r>
            <a:r>
              <a:rPr lang="en-US" sz="2666" dirty="0">
                <a:sym typeface="Wingdings" panose="05000000000000000000" pitchFamily="2" charset="2"/>
              </a:rPr>
              <a:t>, </a:t>
            </a:r>
            <a:r>
              <a:rPr lang="en-US" sz="2666" dirty="0" err="1">
                <a:sym typeface="Wingdings" panose="05000000000000000000" pitchFamily="2" charset="2"/>
              </a:rPr>
              <a:t>GTex</a:t>
            </a:r>
            <a:r>
              <a:rPr lang="en-US" sz="2666" dirty="0">
                <a:sym typeface="Wingdings" panose="05000000000000000000" pitchFamily="2" charset="2"/>
              </a:rPr>
              <a:t>)</a:t>
            </a:r>
            <a:endParaRPr lang="en-US" sz="3200" dirty="0">
              <a:sym typeface="Wingdings" panose="05000000000000000000" pitchFamily="2" charset="2"/>
            </a:endParaRPr>
          </a:p>
          <a:p>
            <a:pPr>
              <a:spcBef>
                <a:spcPts val="3000"/>
              </a:spcBef>
            </a:pPr>
            <a:r>
              <a:rPr lang="en-US" sz="3200" dirty="0">
                <a:sym typeface="Wingdings" panose="05000000000000000000" pitchFamily="2" charset="2"/>
              </a:rPr>
              <a:t>Methods work is ongoing …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pic>
        <p:nvPicPr>
          <p:cNvPr id="4" name="image11.png">
            <a:extLst>
              <a:ext uri="{FF2B5EF4-FFF2-40B4-BE49-F238E27FC236}">
                <a16:creationId xmlns:a16="http://schemas.microsoft.com/office/drawing/2014/main" id="{B2930F13-7ABE-4FB0-B141-C5FA68D52CCE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757638" y="1606858"/>
            <a:ext cx="3206284" cy="19909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</p:pic>
    </p:spTree>
    <p:extLst>
      <p:ext uri="{BB962C8B-B14F-4D97-AF65-F5344CB8AC3E}">
        <p14:creationId xmlns:p14="http://schemas.microsoft.com/office/powerpoint/2010/main" val="9655402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074" name="Rectangle 2"/>
          <p:cNvSpPr>
            <a:spLocks noGrp="1" noChangeArrowheads="1"/>
          </p:cNvSpPr>
          <p:nvPr>
            <p:ph type="title"/>
          </p:nvPr>
        </p:nvSpPr>
        <p:spPr>
          <a:xfrm>
            <a:off x="559294" y="213063"/>
            <a:ext cx="6752947" cy="762000"/>
          </a:xfrm>
        </p:spPr>
        <p:txBody>
          <a:bodyPr/>
          <a:lstStyle/>
          <a:p>
            <a:pPr algn="l"/>
            <a:r>
              <a:rPr lang="en-US" sz="4400" dirty="0" err="1"/>
              <a:t>GxE</a:t>
            </a:r>
            <a:r>
              <a:rPr lang="en-US" sz="4400" dirty="0"/>
              <a:t> Lecture 1 Summary</a:t>
            </a:r>
          </a:p>
        </p:txBody>
      </p:sp>
      <p:sp>
        <p:nvSpPr>
          <p:cNvPr id="1539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0315" y="1143000"/>
            <a:ext cx="11354539" cy="4953000"/>
          </a:xfrm>
        </p:spPr>
        <p:txBody>
          <a:bodyPr/>
          <a:lstStyle/>
          <a:p>
            <a:r>
              <a:rPr lang="en-US" sz="2800" dirty="0" err="1"/>
              <a:t>GxE</a:t>
            </a:r>
            <a:r>
              <a:rPr lang="en-US" sz="2800" dirty="0"/>
              <a:t> analysis holds promise for discovering novel loci</a:t>
            </a:r>
          </a:p>
          <a:p>
            <a:r>
              <a:rPr lang="en-US" sz="2800" dirty="0"/>
              <a:t>No ‘universally’ most powerful method…</a:t>
            </a:r>
          </a:p>
          <a:p>
            <a:r>
              <a:rPr lang="en-US" sz="2800" dirty="0"/>
              <a:t>…But power can be improved by using additional information</a:t>
            </a:r>
          </a:p>
          <a:p>
            <a:pPr lvl="1"/>
            <a:r>
              <a:rPr lang="en-US" sz="2800" dirty="0"/>
              <a:t>2-step methods</a:t>
            </a:r>
          </a:p>
          <a:p>
            <a:pPr lvl="1">
              <a:spcBef>
                <a:spcPts val="0"/>
              </a:spcBef>
            </a:pPr>
            <a:r>
              <a:rPr lang="en-US" sz="2800" dirty="0"/>
              <a:t>2-df and 3-df tests</a:t>
            </a:r>
          </a:p>
          <a:p>
            <a:pPr lvl="1"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sz="2800" dirty="0"/>
              <a:t>Further potential to increase power by integrating expression or other ‘</a:t>
            </a:r>
            <a:r>
              <a:rPr lang="en-US" sz="2800" dirty="0" err="1"/>
              <a:t>omic</a:t>
            </a:r>
            <a:r>
              <a:rPr lang="en-US" sz="2800" dirty="0"/>
              <a:t>’ data (</a:t>
            </a:r>
            <a:r>
              <a:rPr lang="en-US" sz="2800" i="1" dirty="0"/>
              <a:t>work in progress</a:t>
            </a:r>
            <a:r>
              <a:rPr lang="en-US" sz="2800" dirty="0"/>
              <a:t>)</a:t>
            </a:r>
          </a:p>
          <a:p>
            <a:pPr>
              <a:spcBef>
                <a:spcPts val="0"/>
              </a:spcBef>
            </a:pPr>
            <a:endParaRPr lang="en-US" sz="2800" dirty="0"/>
          </a:p>
          <a:p>
            <a:pPr>
              <a:spcBef>
                <a:spcPts val="0"/>
              </a:spcBef>
            </a:pPr>
            <a:r>
              <a:rPr lang="en-US" sz="2800" dirty="0"/>
              <a:t>Pairing methods with software is key…</a:t>
            </a:r>
            <a:r>
              <a:rPr lang="en-US" sz="2800" u="sng" dirty="0"/>
              <a:t>time to practice in LAB #1</a:t>
            </a:r>
            <a:endParaRPr lang="en-US" u="sng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Available Data</a:t>
            </a:r>
          </a:p>
        </p:txBody>
      </p:sp>
      <p:sp>
        <p:nvSpPr>
          <p:cNvPr id="12687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057400" y="1447800"/>
            <a:ext cx="6286500" cy="49530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800" dirty="0"/>
              <a:t>11,365 school-aged children</a:t>
            </a:r>
          </a:p>
          <a:p>
            <a:pPr>
              <a:spcBef>
                <a:spcPts val="0"/>
              </a:spcBef>
            </a:pPr>
            <a:endParaRPr lang="en-US" sz="2800" dirty="0"/>
          </a:p>
          <a:p>
            <a:pPr>
              <a:spcBef>
                <a:spcPts val="0"/>
              </a:spcBef>
            </a:pPr>
            <a:r>
              <a:rPr lang="en-US" sz="2800" dirty="0"/>
              <a:t>Outcomes</a:t>
            </a:r>
          </a:p>
          <a:p>
            <a:pPr lvl="1">
              <a:spcBef>
                <a:spcPts val="0"/>
              </a:spcBef>
            </a:pPr>
            <a:r>
              <a:rPr lang="en-US" sz="2400" dirty="0"/>
              <a:t>Annual lung function, asthma, respiratory symptoms</a:t>
            </a:r>
            <a:endParaRPr lang="en-US" sz="2800" dirty="0"/>
          </a:p>
          <a:p>
            <a:pPr>
              <a:spcBef>
                <a:spcPts val="0"/>
              </a:spcBef>
            </a:pPr>
            <a:r>
              <a:rPr lang="en-US" sz="2800" dirty="0"/>
              <a:t>DNA</a:t>
            </a:r>
          </a:p>
          <a:p>
            <a:pPr lvl="1">
              <a:spcBef>
                <a:spcPts val="0"/>
              </a:spcBef>
            </a:pPr>
            <a:r>
              <a:rPr lang="en-US" sz="2400" dirty="0"/>
              <a:t>Genotyping at candidate loci and </a:t>
            </a:r>
            <a:r>
              <a:rPr lang="en-US" sz="2400" dirty="0" err="1"/>
              <a:t>genomewide</a:t>
            </a:r>
            <a:endParaRPr lang="en-US" sz="2400" dirty="0"/>
          </a:p>
          <a:p>
            <a:pPr>
              <a:spcBef>
                <a:spcPts val="0"/>
              </a:spcBef>
            </a:pPr>
            <a:r>
              <a:rPr lang="en-US" sz="2800" dirty="0"/>
              <a:t>Exposures</a:t>
            </a:r>
          </a:p>
          <a:p>
            <a:pPr lvl="1">
              <a:spcBef>
                <a:spcPts val="0"/>
              </a:spcBef>
            </a:pPr>
            <a:r>
              <a:rPr lang="en-US" sz="2400" dirty="0"/>
              <a:t>Air pollution, traffic, smoking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 lvl="1">
              <a:lnSpc>
                <a:spcPct val="90000"/>
              </a:lnSpc>
            </a:pPr>
            <a:endParaRPr lang="en-US" sz="2400" dirty="0"/>
          </a:p>
        </p:txBody>
      </p:sp>
      <p:grpSp>
        <p:nvGrpSpPr>
          <p:cNvPr id="1268740" name="Group 4"/>
          <p:cNvGrpSpPr>
            <a:grpSpLocks/>
          </p:cNvGrpSpPr>
          <p:nvPr/>
        </p:nvGrpSpPr>
        <p:grpSpPr bwMode="auto">
          <a:xfrm>
            <a:off x="8382000" y="1371603"/>
            <a:ext cx="2628900" cy="5159375"/>
            <a:chOff x="4104" y="864"/>
            <a:chExt cx="1656" cy="3250"/>
          </a:xfrm>
        </p:grpSpPr>
        <p:pic>
          <p:nvPicPr>
            <p:cNvPr id="1268741" name="Picture 5"/>
            <p:cNvPicPr>
              <a:picLocks noChangeAspect="1" noChangeArrowheads="1"/>
            </p:cNvPicPr>
            <p:nvPr/>
          </p:nvPicPr>
          <p:blipFill>
            <a:blip r:embed="rId3" cstate="print">
              <a:lum bright="10000"/>
            </a:blip>
            <a:srcRect/>
            <a:stretch>
              <a:fillRect/>
            </a:stretch>
          </p:blipFill>
          <p:spPr bwMode="auto">
            <a:xfrm>
              <a:off x="4152" y="864"/>
              <a:ext cx="948" cy="1512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268742" name="Picture 6" descr="in-school student surveys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104" y="2208"/>
              <a:ext cx="1656" cy="1303"/>
            </a:xfrm>
            <a:prstGeom prst="rect">
              <a:avLst/>
            </a:prstGeom>
            <a:noFill/>
          </p:spPr>
        </p:pic>
        <p:pic>
          <p:nvPicPr>
            <p:cNvPr id="1268743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392" y="3264"/>
              <a:ext cx="1328" cy="850"/>
            </a:xfrm>
            <a:prstGeom prst="rect">
              <a:avLst/>
            </a:prstGeom>
            <a:noFill/>
            <a:ln/>
            <a:effectLst/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786" name="Rectangle 2"/>
          <p:cNvSpPr>
            <a:spLocks noGrp="1" noChangeArrowheads="1"/>
          </p:cNvSpPr>
          <p:nvPr>
            <p:ph type="title"/>
          </p:nvPr>
        </p:nvSpPr>
        <p:spPr>
          <a:xfrm>
            <a:off x="487532" y="381000"/>
            <a:ext cx="9944100" cy="834099"/>
          </a:xfrm>
        </p:spPr>
        <p:txBody>
          <a:bodyPr/>
          <a:lstStyle/>
          <a:p>
            <a:r>
              <a:rPr lang="en-US" sz="3600" dirty="0"/>
              <a:t>CHS:  OR’s for GSTM1 and in-utero smoke</a:t>
            </a:r>
          </a:p>
        </p:txBody>
      </p:sp>
      <p:sp>
        <p:nvSpPr>
          <p:cNvPr id="1270806" name="Rectangle 22"/>
          <p:cNvSpPr>
            <a:spLocks noGrp="1" noChangeArrowheads="1"/>
          </p:cNvSpPr>
          <p:nvPr>
            <p:ph type="body" sz="half" idx="1"/>
          </p:nvPr>
        </p:nvSpPr>
        <p:spPr>
          <a:xfrm>
            <a:off x="1600200" y="1524000"/>
            <a:ext cx="8343900" cy="4953000"/>
          </a:xfrm>
        </p:spPr>
        <p:txBody>
          <a:bodyPr/>
          <a:lstStyle/>
          <a:p>
            <a:r>
              <a:rPr lang="en-US" dirty="0"/>
              <a:t>N=2,750 CHS children</a:t>
            </a:r>
          </a:p>
        </p:txBody>
      </p:sp>
      <p:pic>
        <p:nvPicPr>
          <p:cNvPr id="1270807" name="Picture 2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600201" y="2133607"/>
            <a:ext cx="9105900" cy="3463925"/>
          </a:xfrm>
          <a:solidFill>
            <a:schemeClr val="tx1"/>
          </a:solidFill>
          <a:ln/>
        </p:spPr>
      </p:pic>
      <p:pic>
        <p:nvPicPr>
          <p:cNvPr id="7" name="Picture 23">
            <a:extLst>
              <a:ext uri="{FF2B5EF4-FFF2-40B4-BE49-F238E27FC236}">
                <a16:creationId xmlns:a16="http://schemas.microsoft.com/office/drawing/2014/main" id="{AB8BC2AB-B240-45D1-B7D6-D20F6649F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254" y="2133606"/>
            <a:ext cx="9105900" cy="34639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6.8|13.5|18.1|15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6.8|13.5|18.1|15.7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lank Presentation">
  <a:themeElements>
    <a:clrScheme name="Blank Presentation 2">
      <a:dk1>
        <a:srgbClr val="000000"/>
      </a:dk1>
      <a:lt1>
        <a:srgbClr val="FFFFFF"/>
      </a:lt1>
      <a:dk2>
        <a:srgbClr val="0000FF"/>
      </a:dk2>
      <a:lt2>
        <a:srgbClr val="FFFF00"/>
      </a:lt2>
      <a:accent1>
        <a:srgbClr val="FF9900"/>
      </a:accent1>
      <a:accent2>
        <a:srgbClr val="00FFFF"/>
      </a:accent2>
      <a:accent3>
        <a:srgbClr val="AAAAFF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7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7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2234</TotalTime>
  <Words>3189</Words>
  <Application>Microsoft Office PowerPoint</Application>
  <PresentationFormat>Widescreen</PresentationFormat>
  <Paragraphs>465</Paragraphs>
  <Slides>71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2" baseType="lpstr">
      <vt:lpstr>Arial</vt:lpstr>
      <vt:lpstr>Calibri</vt:lpstr>
      <vt:lpstr>Calibri Light</vt:lpstr>
      <vt:lpstr>Courier New</vt:lpstr>
      <vt:lpstr>Symbol</vt:lpstr>
      <vt:lpstr>Times</vt:lpstr>
      <vt:lpstr>Times New Roman</vt:lpstr>
      <vt:lpstr>Wingdings</vt:lpstr>
      <vt:lpstr>1_Office Theme</vt:lpstr>
      <vt:lpstr>Blank Presentation</vt:lpstr>
      <vt:lpstr>Photo Editor Photo</vt:lpstr>
      <vt:lpstr>Gene-environment Interactions: Part 1:  Basic Concepts and GWIS </vt:lpstr>
      <vt:lpstr>Overview</vt:lpstr>
      <vt:lpstr>PowerPoint Presentation</vt:lpstr>
      <vt:lpstr>Reasons to Consider GxE</vt:lpstr>
      <vt:lpstr>Reasons to Consider GxE</vt:lpstr>
      <vt:lpstr>The USC Children’s Health Study </vt:lpstr>
      <vt:lpstr>   </vt:lpstr>
      <vt:lpstr>Available Data</vt:lpstr>
      <vt:lpstr>CHS:  OR’s for GSTM1 and in-utero smoke</vt:lpstr>
      <vt:lpstr>GxE Interaction and Asthma</vt:lpstr>
      <vt:lpstr>GxE:  A Little Math</vt:lpstr>
      <vt:lpstr>GxE:  A Little Math</vt:lpstr>
      <vt:lpstr>GxE: A Little Math</vt:lpstr>
      <vt:lpstr>GxE: A Little Math</vt:lpstr>
      <vt:lpstr>GxE: A Little Math</vt:lpstr>
      <vt:lpstr>GxE: A Little Math</vt:lpstr>
      <vt:lpstr>Graphing an Interaction</vt:lpstr>
      <vt:lpstr>Graphing an Interaction</vt:lpstr>
      <vt:lpstr>PowerPoint Presentation</vt:lpstr>
      <vt:lpstr>PowerPoint Presentation</vt:lpstr>
      <vt:lpstr>Example: Unmatched case-control (1:1)</vt:lpstr>
      <vt:lpstr>Case-control vs. Case-only Design</vt:lpstr>
      <vt:lpstr>Genomewide Association Studies</vt:lpstr>
      <vt:lpstr>What Are We Missing?</vt:lpstr>
      <vt:lpstr>What Are We Missing?</vt:lpstr>
      <vt:lpstr>What Are We Missing?</vt:lpstr>
      <vt:lpstr>What Are We Missing?</vt:lpstr>
      <vt:lpstr>What Are We Missing?</vt:lpstr>
      <vt:lpstr>Sample size:  One GxE vs. a GWIS</vt:lpstr>
      <vt:lpstr>PowerPoint Presentation</vt:lpstr>
      <vt:lpstr>PowerPoint Presentation</vt:lpstr>
      <vt:lpstr>PowerPoint Presentation</vt:lpstr>
      <vt:lpstr>Improving GWIS Efficiency: The Basic Idea</vt:lpstr>
      <vt:lpstr>PowerPoint Presentation</vt:lpstr>
      <vt:lpstr>2-step Approach: DG|GxE (Kooperberg and LeBlanc, 2008)</vt:lpstr>
      <vt:lpstr>2-step Approach: DG|GxE (Kooperberg and LeBlanc, 2008)</vt:lpstr>
      <vt:lpstr>2-step Approach: DG|GxE (Kooperberg and LeBlanc, 2008)</vt:lpstr>
      <vt:lpstr>2-step Approach: EG|GxE (Murcray et al., 2009)</vt:lpstr>
      <vt:lpstr>2-step Approach: EG|GxE (Murcray et al., 2009)</vt:lpstr>
      <vt:lpstr>2-step Approach: EDGE (Gauderman et al., 2013)</vt:lpstr>
      <vt:lpstr>2-step Approach: EDGE (Gauderman et al., 2013)</vt:lpstr>
      <vt:lpstr>2-step Approach: EDGE (Gauderman et al., 2013)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Another way to combine information: The “2-df” joint test</vt:lpstr>
      <vt:lpstr> </vt:lpstr>
      <vt:lpstr>PowerPoint Presentation</vt:lpstr>
      <vt:lpstr>PowerPoint Presentation</vt:lpstr>
      <vt:lpstr>PowerPoint Presentation</vt:lpstr>
      <vt:lpstr>PowerPoint Presentation</vt:lpstr>
      <vt:lpstr>         Sex-specific effects: Chr 5 SNP</vt:lpstr>
      <vt:lpstr>PowerPoint Presentation</vt:lpstr>
      <vt:lpstr>Input Data</vt:lpstr>
      <vt:lpstr>Speed Comparison (Conducted by U. Washington)</vt:lpstr>
      <vt:lpstr>Functionally-Informed Gene-Environment Interactions (FIGI) (MPI:  Peters, Gauderman, Casey, LeMarchand)</vt:lpstr>
      <vt:lpstr>GWAS scan for CRC: G main effect</vt:lpstr>
      <vt:lpstr>GWIS scan for CRC: G x alcohol (1-28g/day) (Jorhahl et al., 2022)</vt:lpstr>
      <vt:lpstr>GWIS scan for CRC: G x alcohol (1-28g/day)</vt:lpstr>
      <vt:lpstr>GWIS scan for CRC: G x alcohol</vt:lpstr>
      <vt:lpstr>PowerPoint Presentation</vt:lpstr>
      <vt:lpstr>Additional Expression Data: FIGI</vt:lpstr>
      <vt:lpstr>PowerPoint Presentation</vt:lpstr>
      <vt:lpstr>FIGI: Expression x Alcohol scan (Jorhahl et al., 2022) </vt:lpstr>
      <vt:lpstr>FIGI: Expression x Alcohol scan (Jorhahl et al., 2022) </vt:lpstr>
      <vt:lpstr>FIGI Ethanol Organoid Experiment   Differential expression (X) in N=34 matched pairs: exposed v. control (E)     </vt:lpstr>
      <vt:lpstr>Putting it All Together</vt:lpstr>
      <vt:lpstr>GxE Lecture 1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Gauderman</dc:creator>
  <cp:lastModifiedBy>William Gauderman</cp:lastModifiedBy>
  <cp:revision>88</cp:revision>
  <dcterms:created xsi:type="dcterms:W3CDTF">2021-06-23T15:51:05Z</dcterms:created>
  <dcterms:modified xsi:type="dcterms:W3CDTF">2022-06-21T20:57:16Z</dcterms:modified>
</cp:coreProperties>
</file>